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18"/>
  </p:notesMasterIdLst>
  <p:handoutMasterIdLst>
    <p:handoutMasterId r:id="rId19"/>
  </p:handoutMasterIdLst>
  <p:sldIdLst>
    <p:sldId id="573" r:id="rId2"/>
    <p:sldId id="683" r:id="rId3"/>
    <p:sldId id="684" r:id="rId4"/>
    <p:sldId id="685" r:id="rId5"/>
    <p:sldId id="686" r:id="rId6"/>
    <p:sldId id="687" r:id="rId7"/>
    <p:sldId id="691" r:id="rId8"/>
    <p:sldId id="690" r:id="rId9"/>
    <p:sldId id="696" r:id="rId10"/>
    <p:sldId id="695" r:id="rId11"/>
    <p:sldId id="694" r:id="rId12"/>
    <p:sldId id="698" r:id="rId13"/>
    <p:sldId id="693" r:id="rId14"/>
    <p:sldId id="700" r:id="rId15"/>
    <p:sldId id="697" r:id="rId16"/>
    <p:sldId id="572" r:id="rId17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B7"/>
    <a:srgbClr val="0000CC"/>
    <a:srgbClr val="0000FF"/>
    <a:srgbClr val="FFCC99"/>
    <a:srgbClr val="7CBF33"/>
    <a:srgbClr val="FA6AF3"/>
    <a:srgbClr val="FDD7F8"/>
    <a:srgbClr val="851B73"/>
    <a:srgbClr val="FF6600"/>
    <a:srgbClr val="255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9602" autoAdjust="0"/>
  </p:normalViewPr>
  <p:slideViewPr>
    <p:cSldViewPr>
      <p:cViewPr varScale="1">
        <p:scale>
          <a:sx n="100" d="100"/>
          <a:sy n="100" d="100"/>
        </p:scale>
        <p:origin x="859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>
      <p:cViewPr varScale="1">
        <p:scale>
          <a:sx n="80" d="100"/>
          <a:sy n="80" d="100"/>
        </p:scale>
        <p:origin x="-3984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t" anchorCtr="0" compatLnSpc="1">
            <a:prstTxWarp prst="textNoShape">
              <a:avLst/>
            </a:prstTxWarp>
          </a:bodyPr>
          <a:lstStyle>
            <a:lvl1pPr algn="l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8" y="1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t" anchorCtr="0" compatLnSpc="1">
            <a:prstTxWarp prst="textNoShape">
              <a:avLst/>
            </a:prstTxWarp>
          </a:bodyPr>
          <a:lstStyle>
            <a:lvl1pPr algn="r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1119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b" anchorCtr="0" compatLnSpc="1">
            <a:prstTxWarp prst="textNoShape">
              <a:avLst/>
            </a:prstTxWarp>
          </a:bodyPr>
          <a:lstStyle>
            <a:lvl1pPr algn="l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8" y="9431119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b" anchorCtr="0" compatLnSpc="1">
            <a:prstTxWarp prst="textNoShape">
              <a:avLst/>
            </a:prstTxWarp>
          </a:bodyPr>
          <a:lstStyle>
            <a:lvl1pPr algn="r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A1027650-A320-4FEC-9728-E3E5D528F0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86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t" anchorCtr="0" compatLnSpc="1">
            <a:prstTxWarp prst="textNoShape">
              <a:avLst/>
            </a:prstTxWarp>
          </a:bodyPr>
          <a:lstStyle>
            <a:lvl1pPr algn="l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8" y="1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t" anchorCtr="0" compatLnSpc="1">
            <a:prstTxWarp prst="textNoShape">
              <a:avLst/>
            </a:prstTxWarp>
          </a:bodyPr>
          <a:lstStyle>
            <a:lvl1pPr algn="r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11200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93" y="4714403"/>
            <a:ext cx="4986699" cy="44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1119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b" anchorCtr="0" compatLnSpc="1">
            <a:prstTxWarp prst="textNoShape">
              <a:avLst/>
            </a:prstTxWarp>
          </a:bodyPr>
          <a:lstStyle>
            <a:lvl1pPr algn="l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8" y="9431119"/>
            <a:ext cx="2947723" cy="4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49" rIns="95095" bIns="47549" numCol="1" anchor="b" anchorCtr="0" compatLnSpc="1">
            <a:prstTxWarp prst="textNoShape">
              <a:avLst/>
            </a:prstTxWarp>
          </a:bodyPr>
          <a:lstStyle>
            <a:lvl1pPr algn="r" defTabSz="949369" eaLnBrk="1" hangingPunct="1">
              <a:defRPr kumimoji="1" sz="1200" i="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B65C30F3-2D2F-43CD-9835-5DEAD4E0BF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80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044" y="9431119"/>
            <a:ext cx="2946637" cy="49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6" tIns="45503" rIns="91006" bIns="45503" anchor="b"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6276B66E-728C-49FB-9067-7F08CF7C6B1B}" type="slidenum">
              <a:rPr kumimoji="1" lang="zh-TW" altLang="en-US" sz="1200" i="0"/>
              <a:pPr algn="r" eaLnBrk="1" hangingPunct="1"/>
              <a:t>1</a:t>
            </a:fld>
            <a:endParaRPr kumimoji="1" lang="en-US" altLang="zh-TW" sz="1200" i="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2100" cy="371951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93" y="4714401"/>
            <a:ext cx="4986699" cy="44666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6" tIns="45503" rIns="91006" bIns="45503"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http://www.npust.edu.tw/images/title.jpg" TargetMode="External"/><Relationship Id="rId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IEET(TAC)1080711\3.實地訪評當天\師培\03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" y="4437112"/>
            <a:ext cx="9925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068910" y="2286000"/>
            <a:ext cx="5768181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700" y="1447800"/>
            <a:ext cx="7594600" cy="762000"/>
          </a:xfrm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167" name="Rectangle 95"/>
          <p:cNvSpPr>
            <a:spLocks noChangeArrowheads="1"/>
          </p:cNvSpPr>
          <p:nvPr/>
        </p:nvSpPr>
        <p:spPr bwMode="gray">
          <a:xfrm>
            <a:off x="0" y="5877272"/>
            <a:ext cx="9906000" cy="980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33" name="Picture 9" descr="C:\Users\USER\Desktop\IEET(TAC)1080711\3.實地訪評當天\師培\04-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" y="5923359"/>
            <a:ext cx="9906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/>
          <p:cNvSpPr txBox="1"/>
          <p:nvPr userDrawn="1"/>
        </p:nvSpPr>
        <p:spPr>
          <a:xfrm>
            <a:off x="7761312" y="6237312"/>
            <a:ext cx="205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b="0" i="0" u="none" dirty="0">
                <a:solidFill>
                  <a:schemeClr val="bg1"/>
                </a:solidFill>
                <a:latin typeface="MV Boli" pitchFamily="2" charset="0"/>
                <a:ea typeface="微軟正黑體" pitchFamily="34" charset="-120"/>
                <a:cs typeface="MV Boli" pitchFamily="2" charset="0"/>
              </a:rPr>
              <a:t>師資培育中心</a:t>
            </a:r>
          </a:p>
        </p:txBody>
      </p:sp>
      <p:pic>
        <p:nvPicPr>
          <p:cNvPr id="12" name="Picture 13" descr="http://www.npust.edu.tw/images/title.jpg"/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9552" cy="79502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2686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54082" y="228600"/>
            <a:ext cx="2280444" cy="6096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12751" y="228600"/>
            <a:ext cx="6676231" cy="6096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2608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亮點成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629400"/>
            <a:ext cx="9906000" cy="2286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9528396" y="6348413"/>
            <a:ext cx="371475" cy="4667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>
            <a:off x="23218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圓角矩形 9"/>
          <p:cNvSpPr/>
          <p:nvPr userDrawn="1"/>
        </p:nvSpPr>
        <p:spPr>
          <a:xfrm>
            <a:off x="17644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>
              <a:latin typeface="Candara" panose="020E0502030303020204" pitchFamily="34" charset="0"/>
            </a:endParaRPr>
          </a:p>
        </p:txBody>
      </p:sp>
      <p:sp>
        <p:nvSpPr>
          <p:cNvPr id="11" name="圓角矩形 10"/>
          <p:cNvSpPr/>
          <p:nvPr userDrawn="1"/>
        </p:nvSpPr>
        <p:spPr>
          <a:xfrm>
            <a:off x="78467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圓角矩形 11"/>
          <p:cNvSpPr/>
          <p:nvPr userDrawn="1"/>
        </p:nvSpPr>
        <p:spPr>
          <a:xfrm>
            <a:off x="93629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242160" y="661544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教師績效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03917" y="6635769"/>
            <a:ext cx="6732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 defTabSz="914400" rtl="0" eaLnBrk="1" latinLnBrk="0" hangingPunct="1"/>
            <a:r>
              <a:rPr lang="en-US" altLang="zh-TW" sz="1200" b="1" kern="1200" dirty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2</a:t>
            </a:r>
            <a:endParaRPr lang="zh-TW" altLang="en-US" sz="1200" b="1" kern="1200" dirty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61977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4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818510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3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66905" y="6643827"/>
            <a:ext cx="368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 defTabSz="914400" rtl="0" eaLnBrk="1" latinLnBrk="0" hangingPunct="1"/>
            <a:r>
              <a:rPr lang="en-US" altLang="zh-TW" sz="1200" b="1" kern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rPr>
              <a:t>1</a:t>
            </a:r>
            <a:endParaRPr lang="zh-TW" altLang="en-US" sz="1200" b="1" kern="12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100" y="6570362"/>
            <a:ext cx="1195531" cy="285750"/>
          </a:xfrm>
          <a:prstGeom prst="rect">
            <a:avLst/>
          </a:prstGeom>
        </p:spPr>
      </p:pic>
      <p:sp>
        <p:nvSpPr>
          <p:cNvPr id="1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249513" y="6289074"/>
            <a:ext cx="688777" cy="5588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66"/>
                </a:solidFill>
                <a:latin typeface="Agency FB" panose="020B0503020202020204" pitchFamily="34" charset="0"/>
              </a:defRPr>
            </a:lvl1pPr>
          </a:lstStyle>
          <a:p>
            <a:fld id="{1CE229B9-58A4-4FF6-BFFB-D5EF62E994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9" name="圓角矩形 18"/>
          <p:cNvSpPr/>
          <p:nvPr userDrawn="1"/>
        </p:nvSpPr>
        <p:spPr>
          <a:xfrm>
            <a:off x="1085338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111016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5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9906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>
              <a:latin typeface="Candara" panose="020E0502030303020204" pitchFamily="34" charset="0"/>
            </a:endParaRP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364536" y="296070"/>
            <a:ext cx="9340248" cy="52308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6666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3" name="等腰三角形 22"/>
          <p:cNvSpPr/>
          <p:nvPr userDrawn="1"/>
        </p:nvSpPr>
        <p:spPr>
          <a:xfrm rot="5400000">
            <a:off x="91317" y="443694"/>
            <a:ext cx="274899" cy="192548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15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2609" y="-41121"/>
            <a:ext cx="6554029" cy="6889077"/>
          </a:xfrm>
          <a:prstGeom prst="rect">
            <a:avLst/>
          </a:prstGeom>
        </p:spPr>
      </p:pic>
      <p:sp>
        <p:nvSpPr>
          <p:cNvPr id="8" name="AutoShape 2" descr="https://s3.amazonaws.com/image.yogile.com/xh3n7ivodfm/awn20lfylhs-extra_large.png?1565877789236"/>
          <p:cNvSpPr>
            <a:spLocks noChangeAspect="1" noChangeArrowheads="1"/>
          </p:cNvSpPr>
          <p:nvPr userDrawn="1"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4913" cy="6858000"/>
          </a:xfrm>
          <a:prstGeom prst="rect">
            <a:avLst/>
          </a:prstGeom>
        </p:spPr>
      </p:pic>
      <p:sp>
        <p:nvSpPr>
          <p:cNvPr id="10" name="橢圓 9"/>
          <p:cNvSpPr/>
          <p:nvPr userDrawn="1"/>
        </p:nvSpPr>
        <p:spPr>
          <a:xfrm>
            <a:off x="3271044" y="1308100"/>
            <a:ext cx="3446463" cy="42418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3136900" y="1136650"/>
            <a:ext cx="3730228" cy="4591050"/>
          </a:xfrm>
          <a:prstGeom prst="ellipse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3211606" y="1241295"/>
            <a:ext cx="3580817" cy="44071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endCxn id="12" idx="0"/>
          </p:cNvCxnSpPr>
          <p:nvPr userDrawn="1"/>
        </p:nvCxnSpPr>
        <p:spPr>
          <a:xfrm>
            <a:off x="4935311" y="0"/>
            <a:ext cx="0" cy="1250302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4935311" y="5648454"/>
            <a:ext cx="0" cy="1250302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1337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研發成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629400"/>
            <a:ext cx="9906000" cy="2286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100" y="6570362"/>
            <a:ext cx="1195531" cy="285750"/>
          </a:xfrm>
          <a:prstGeom prst="rect">
            <a:avLst/>
          </a:prstGeom>
        </p:spPr>
      </p:pic>
      <p:sp>
        <p:nvSpPr>
          <p:cNvPr id="8" name="橢圓 7"/>
          <p:cNvSpPr/>
          <p:nvPr userDrawn="1"/>
        </p:nvSpPr>
        <p:spPr>
          <a:xfrm>
            <a:off x="9528396" y="6348413"/>
            <a:ext cx="371475" cy="4667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>
            <a:off x="23218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andara" panose="020E0502030303020204" pitchFamily="34" charset="0"/>
            </a:endParaRPr>
          </a:p>
        </p:txBody>
      </p:sp>
      <p:sp>
        <p:nvSpPr>
          <p:cNvPr id="10" name="圓角矩形 9"/>
          <p:cNvSpPr/>
          <p:nvPr userDrawn="1"/>
        </p:nvSpPr>
        <p:spPr>
          <a:xfrm>
            <a:off x="63305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圓角矩形 10"/>
          <p:cNvSpPr/>
          <p:nvPr userDrawn="1"/>
        </p:nvSpPr>
        <p:spPr>
          <a:xfrm>
            <a:off x="78467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圓角矩形 11"/>
          <p:cNvSpPr/>
          <p:nvPr userDrawn="1"/>
        </p:nvSpPr>
        <p:spPr>
          <a:xfrm>
            <a:off x="936299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106721" y="661544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學院資源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660527" y="6635769"/>
            <a:ext cx="6732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2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61977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4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818510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3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66905" y="6643827"/>
            <a:ext cx="368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tx1"/>
                </a:solidFill>
                <a:latin typeface="Agency FB" panose="020B0503020202020204" pitchFamily="34" charset="0"/>
              </a:rPr>
              <a:t>1</a:t>
            </a:r>
            <a:endParaRPr lang="zh-TW" altLang="en-US" sz="1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0"/>
            <a:ext cx="9906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>
              <a:latin typeface="Candara" panose="020E0502030303020204" pitchFamily="34" charset="0"/>
            </a:endParaRPr>
          </a:p>
        </p:txBody>
      </p:sp>
      <p:sp>
        <p:nvSpPr>
          <p:cNvPr id="2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211084" y="6289074"/>
            <a:ext cx="688777" cy="5588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66"/>
                </a:solidFill>
                <a:latin typeface="Agency FB" panose="020B0503020202020204" pitchFamily="34" charset="0"/>
              </a:defRPr>
            </a:lvl1pPr>
          </a:lstStyle>
          <a:p>
            <a:fld id="{1CE229B9-58A4-4FF6-BFFB-D5EF62E994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364536" y="296070"/>
            <a:ext cx="9340248" cy="52308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6666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91317" y="443694"/>
            <a:ext cx="274899" cy="192548"/>
          </a:xfrm>
          <a:prstGeom prst="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 userDrawn="1"/>
        </p:nvSpPr>
        <p:spPr>
          <a:xfrm>
            <a:off x="1085338" y="6658770"/>
            <a:ext cx="125759" cy="154780"/>
          </a:xfrm>
          <a:prstGeom prst="roundRect">
            <a:avLst>
              <a:gd name="adj" fmla="val 118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111016" y="6635769"/>
            <a:ext cx="70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5</a:t>
            </a:r>
            <a:endParaRPr lang="zh-TW" altLang="en-US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50000"/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buSzPct val="200000"/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buSzPct val="150000"/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buSzPct val="150000"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0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1497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2750" y="1219200"/>
            <a:ext cx="44783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56187" y="1219200"/>
            <a:ext cx="44783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1328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77262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7781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9269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矩形 8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7225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矩形 8"/>
          <p:cNvSpPr>
            <a:spLocks noChangeArrowheads="1"/>
          </p:cNvSpPr>
          <p:nvPr userDrawn="1"/>
        </p:nvSpPr>
        <p:spPr bwMode="auto">
          <a:xfrm>
            <a:off x="9460290" y="6486697"/>
            <a:ext cx="49764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CEC83640-275D-456D-83EA-98C8A6601082}" type="slidenum">
              <a:rPr lang="en-US" altLang="zh-TW" sz="1600" b="0" i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algn="ctr" eaLnBrk="1" hangingPunct="1">
                <a:defRPr/>
              </a:pPr>
              <a:t>‹#›</a:t>
            </a:fld>
            <a:endParaRPr lang="zh-TW" altLang="en-US" sz="1800" b="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9209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EET(TAC)1080711\3.實地訪評當天\師培\02-1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6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流程圖: 接點 7"/>
          <p:cNvSpPr/>
          <p:nvPr userDrawn="1"/>
        </p:nvSpPr>
        <p:spPr bwMode="auto">
          <a:xfrm>
            <a:off x="9417496" y="6381328"/>
            <a:ext cx="630040" cy="57606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5557B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3758" y="342900"/>
            <a:ext cx="6535208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12750" y="1219200"/>
            <a:ext cx="91217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73150" y="228601"/>
            <a:ext cx="767715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pic>
        <p:nvPicPr>
          <p:cNvPr id="2" name="Picture 2" descr="\\140.127.30.10\工學院電子資料庫\06--工學院簡介資料（含教師研究成果）\14--工學院摺頁簡介\103.01.20--工學院中英文簡介摺頁修改\103.03.31--送出印製版\圖片檔\01環工系\1.jpg"/>
          <p:cNvPicPr preferRelativeResize="0"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98" y="631314"/>
            <a:ext cx="540000" cy="4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3" descr="\\140.127.30.10\工學院電子資料庫\06--工學院簡介資料（含教師研究成果）\14--工學院摺頁簡介\103.01.20--工學院中英文簡介摺頁修改\103.03.31--送出印製版\圖片檔\02土木系\2014-03-31_160442.jpg"/>
          <p:cNvPicPr preferRelativeResize="0"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89" y="633405"/>
            <a:ext cx="540000" cy="4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4" descr="\\140.127.30.10\工學院電子資料庫\06--工學院簡介資料（含教師研究成果）\14--工學院摺頁簡介\103.01.20--工學院中英文簡介摺頁修改\103.03.31--送出印製版\圖片檔\05車輛系\06.jpg"/>
          <p:cNvPicPr preferRelativeResize="0">
            <a:picLocks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85" y="630106"/>
            <a:ext cx="540000" cy="4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" name="圖片 19"/>
          <p:cNvPicPr preferRelativeResize="0">
            <a:picLocks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42771" b="5715"/>
          <a:stretch/>
        </p:blipFill>
        <p:spPr>
          <a:xfrm>
            <a:off x="9273480" y="620688"/>
            <a:ext cx="540000" cy="4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文字方塊 8"/>
          <p:cNvSpPr txBox="1"/>
          <p:nvPr userDrawn="1"/>
        </p:nvSpPr>
        <p:spPr>
          <a:xfrm>
            <a:off x="7797376" y="92145"/>
            <a:ext cx="205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b="0" i="0" u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師資培育中心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500" y="648702"/>
            <a:ext cx="471600" cy="4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657895"/>
            <a:ext cx="471600" cy="39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89" y="667488"/>
            <a:ext cx="4716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85" y="660469"/>
            <a:ext cx="4716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8" r:id="rId12"/>
    <p:sldLayoutId id="2147483781" r:id="rId13"/>
    <p:sldLayoutId id="214748378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tep.npust.edu.tw/files/40-1145-860.php?Lang=zh-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tep.npust.edu.tw/files/40-1145-860.php?Lang=zh-t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/>
          </p:cNvSpPr>
          <p:nvPr/>
        </p:nvSpPr>
        <p:spPr bwMode="auto">
          <a:xfrm>
            <a:off x="0" y="620713"/>
            <a:ext cx="91297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kumimoji="1" lang="zh-TW" altLang="en-US" sz="3200" i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906000" cy="1296144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zh-TW" altLang="en-US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報告人：師資培育中心 劉宏慈助教</a:t>
            </a:r>
            <a:endParaRPr lang="en-US" altLang="zh-TW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en-US" altLang="zh-TW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114</a:t>
            </a:r>
            <a:r>
              <a:rPr lang="zh-TW" altLang="en-US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zh-TW" altLang="en-US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27</a:t>
            </a:r>
            <a:r>
              <a:rPr lang="zh-TW" altLang="en-US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0592" y="1988840"/>
            <a:ext cx="7594600" cy="762000"/>
          </a:xfrm>
        </p:spPr>
        <p:txBody>
          <a:bodyPr/>
          <a:lstStyle/>
          <a:p>
            <a:r>
              <a:rPr lang="en-US" altLang="zh-TW" sz="5400" dirty="0"/>
              <a:t>114</a:t>
            </a:r>
            <a:r>
              <a:rPr lang="zh-TW" altLang="en-US" sz="5400" dirty="0"/>
              <a:t>年教師資格考試宣導說明會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二、報考資格審查</a:t>
            </a:r>
            <a:r>
              <a:rPr lang="en-US" altLang="zh-TW" dirty="0"/>
              <a:t>/</a:t>
            </a:r>
            <a:r>
              <a:rPr lang="zh-TW" altLang="en-US" dirty="0"/>
              <a:t>暫准報名流程</a:t>
            </a:r>
          </a:p>
        </p:txBody>
      </p:sp>
      <p:sp>
        <p:nvSpPr>
          <p:cNvPr id="4" name="矩形 3"/>
          <p:cNvSpPr/>
          <p:nvPr/>
        </p:nvSpPr>
        <p:spPr>
          <a:xfrm>
            <a:off x="699257" y="191683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學年度（含）後取得師資生資格者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i="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b="1" i="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課程新制</a:t>
            </a:r>
            <a:endParaRPr lang="en-US" altLang="zh-TW" b="1" i="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需取得本校該科目培育系所之畢業證書或輔系或雙主修證明文件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學年度（含）以前取得師資生資格者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b="1" i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課程舊制</a:t>
            </a:r>
            <a:endParaRPr lang="zh-TW" altLang="en-US" i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修習專門課程版本之師資生，得依原先認定方式及相關規定，認定其專門課程修習資格。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6536" y="112474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0" dirty="0">
                <a:solidFill>
                  <a:srgbClr val="FF0000"/>
                </a:solidFill>
              </a:rPr>
              <a:t>【</a:t>
            </a:r>
            <a:r>
              <a:rPr lang="zh-TW" altLang="en-US" sz="2800" b="1" i="0" dirty="0">
                <a:solidFill>
                  <a:srgbClr val="FF0000"/>
                </a:solidFill>
              </a:rPr>
              <a:t>教育部最新發布</a:t>
            </a:r>
            <a:r>
              <a:rPr lang="en-US" altLang="zh-TW" sz="2800" b="1" i="0" dirty="0">
                <a:solidFill>
                  <a:srgbClr val="FF0000"/>
                </a:solidFill>
              </a:rPr>
              <a:t>】</a:t>
            </a:r>
            <a:r>
              <a:rPr lang="zh-TW" altLang="en-US" sz="2800" b="1" i="0" dirty="0">
                <a:solidFill>
                  <a:srgbClr val="FF0000"/>
                </a:solidFill>
              </a:rPr>
              <a:t>專門課程學分檢核前</a:t>
            </a:r>
            <a:endParaRPr lang="zh-TW" alt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val="241456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3150" y="228601"/>
            <a:ext cx="7984306" cy="487363"/>
          </a:xfrm>
        </p:spPr>
        <p:txBody>
          <a:bodyPr/>
          <a:lstStyle/>
          <a:p>
            <a:r>
              <a:rPr lang="zh-TW" altLang="en-US" b="1" dirty="0"/>
              <a:t>本校應屆暫准報考 意願調查</a:t>
            </a:r>
            <a:r>
              <a:rPr lang="en-US" altLang="zh-TW" b="1" dirty="0"/>
              <a:t>&amp;</a:t>
            </a:r>
            <a:r>
              <a:rPr lang="zh-TW" altLang="en-US" b="1" dirty="0"/>
              <a:t>學分審查流程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 bwMode="auto">
          <a:xfrm>
            <a:off x="5065302" y="1249033"/>
            <a:ext cx="2912033" cy="200899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A.114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日前填報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1" i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應屆報考意願調查</a:t>
            </a:r>
            <a:endParaRPr lang="en-US" altLang="zh-TW" b="1" i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114.2. 26~3.21</a:t>
            </a:r>
            <a:br>
              <a:rPr lang="en-US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https://forms.gle/f5D2CjXMY7BAz9499</a:t>
            </a:r>
            <a:endParaRPr lang="en-US" altLang="zh-TW" sz="1800" b="1" i="0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1800" i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弧形箭號 (左彎) 4"/>
          <p:cNvSpPr/>
          <p:nvPr/>
        </p:nvSpPr>
        <p:spPr bwMode="auto">
          <a:xfrm>
            <a:off x="8839307" y="2286801"/>
            <a:ext cx="864096" cy="1440160"/>
          </a:xfrm>
          <a:prstGeom prst="curved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6234029" y="3444859"/>
            <a:ext cx="2520280" cy="1656184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B.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學分預審</a:t>
            </a:r>
            <a:endParaRPr kumimoji="0" lang="en-US" altLang="zh-TW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i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i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預審教育專業學分</a:t>
            </a:r>
            <a:endParaRPr lang="en-US" altLang="zh-TW" sz="18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任教專門學分及架構、</a:t>
            </a:r>
            <a:endParaRPr kumimoji="0" lang="en-US" altLang="zh-TW" sz="1800" b="1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大學</a:t>
            </a:r>
            <a:r>
              <a:rPr lang="en-US" altLang="zh-TW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碩士畢業學分</a:t>
            </a:r>
            <a:r>
              <a:rPr lang="en-US" altLang="zh-TW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弧形箭號 (左彎) 7"/>
          <p:cNvSpPr/>
          <p:nvPr/>
        </p:nvSpPr>
        <p:spPr bwMode="auto">
          <a:xfrm>
            <a:off x="8805115" y="4869159"/>
            <a:ext cx="932479" cy="1558859"/>
          </a:xfrm>
          <a:prstGeom prst="curvedLeftArrow">
            <a:avLst>
              <a:gd name="adj1" fmla="val 25000"/>
              <a:gd name="adj2" fmla="val 50000"/>
              <a:gd name="adj3" fmla="val 4975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3944888" y="5191630"/>
            <a:ext cx="2701859" cy="151216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自行報名檢定考</a:t>
            </a:r>
            <a:endParaRPr kumimoji="0" lang="en-US" altLang="zh-TW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10~17</a:t>
            </a:r>
            <a:r>
              <a:rPr lang="zh-TW" altLang="en-US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日線上報名</a:t>
            </a:r>
            <a:r>
              <a:rPr lang="zh-TW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教檢考試簡章規定辦理</a:t>
            </a:r>
            <a:r>
              <a:rPr lang="en-US" altLang="zh-TW" sz="1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800" i="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1066693" y="3619624"/>
            <a:ext cx="3070404" cy="1558859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D.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完成學分複審</a:t>
            </a:r>
            <a:r>
              <a:rPr kumimoji="0" lang="en-US" altLang="zh-TW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及製作學分證明書</a:t>
            </a:r>
            <a:endParaRPr lang="en-US" altLang="zh-TW" sz="2000" b="1" i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zh-TW" altLang="en-US" sz="1800" b="1" i="0" dirty="0"/>
              <a:t>檢視期末各科成績、</a:t>
            </a:r>
            <a:endParaRPr lang="zh-TW" altLang="en-US" sz="1800" i="0" dirty="0"/>
          </a:p>
          <a:p>
            <a:r>
              <a:rPr lang="zh-TW" altLang="en-US" sz="1800" b="1" i="0" dirty="0"/>
              <a:t>培育學系學位證書 或 </a:t>
            </a:r>
            <a:endParaRPr lang="zh-TW" altLang="en-US" sz="1800" i="0" dirty="0"/>
          </a:p>
          <a:p>
            <a:r>
              <a:rPr lang="zh-TW" altLang="en-US" sz="1800" b="1" i="0" dirty="0"/>
              <a:t>輔雙學分證明文件等</a:t>
            </a:r>
            <a:r>
              <a:rPr lang="en-US" altLang="zh-TW" sz="1800" b="1" i="0" dirty="0"/>
              <a:t>) 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352600" y="1298908"/>
            <a:ext cx="2664296" cy="1576948"/>
          </a:xfrm>
          <a:prstGeom prst="roundRect">
            <a:avLst/>
          </a:prstGeom>
          <a:solidFill>
            <a:srgbClr val="FA6A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</a:t>
            </a:r>
            <a:r>
              <a:rPr lang="en-US" altLang="zh-TW" sz="1800" b="1" i="0" dirty="0"/>
              <a:t>114.7.18</a:t>
            </a:r>
            <a:r>
              <a:rPr lang="zh-TW" altLang="en-US" sz="1800" b="1" i="0" dirty="0"/>
              <a:t> </a:t>
            </a:r>
            <a:r>
              <a:rPr lang="en-US" altLang="zh-TW" sz="1800" b="1" i="0" dirty="0"/>
              <a:t>(10</a:t>
            </a:r>
            <a:r>
              <a:rPr lang="zh-TW" altLang="en-US" sz="1800" b="1" i="0" dirty="0"/>
              <a:t>日前</a:t>
            </a:r>
            <a:r>
              <a:rPr lang="en-US" altLang="zh-TW" sz="1800" b="1" i="0" dirty="0"/>
              <a:t>)</a:t>
            </a:r>
            <a:endParaRPr lang="zh-TW" altLang="en-US" sz="1800" i="0" dirty="0"/>
          </a:p>
          <a:p>
            <a:r>
              <a:rPr lang="zh-TW" altLang="en-US" sz="2000" b="1" i="0" dirty="0">
                <a:solidFill>
                  <a:srgbClr val="0000FF"/>
                </a:solidFill>
              </a:rPr>
              <a:t>放榜前</a:t>
            </a:r>
            <a:r>
              <a:rPr lang="en-US" altLang="zh-TW" sz="2000" b="1" i="0" dirty="0">
                <a:solidFill>
                  <a:srgbClr val="0000FF"/>
                </a:solidFill>
              </a:rPr>
              <a:t>(7/28)10</a:t>
            </a:r>
            <a:r>
              <a:rPr lang="zh-TW" altLang="en-US" sz="2000" b="1" i="0" dirty="0">
                <a:solidFill>
                  <a:srgbClr val="0000FF"/>
                </a:solidFill>
              </a:rPr>
              <a:t>日 檢送證明書至試務單位 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弧形箭號 (左彎) 12"/>
          <p:cNvSpPr/>
          <p:nvPr/>
        </p:nvSpPr>
        <p:spPr bwMode="auto">
          <a:xfrm rot="10800000">
            <a:off x="2134817" y="5101043"/>
            <a:ext cx="932479" cy="1368152"/>
          </a:xfrm>
          <a:prstGeom prst="curvedLeftArrow">
            <a:avLst>
              <a:gd name="adj1" fmla="val 25000"/>
              <a:gd name="adj2" fmla="val 50000"/>
              <a:gd name="adj3" fmla="val 4975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弧形箭號 (左彎) 13"/>
          <p:cNvSpPr/>
          <p:nvPr/>
        </p:nvSpPr>
        <p:spPr bwMode="auto">
          <a:xfrm rot="10800000">
            <a:off x="344488" y="2545607"/>
            <a:ext cx="932479" cy="922549"/>
          </a:xfrm>
          <a:prstGeom prst="curvedLeftArrow">
            <a:avLst>
              <a:gd name="adj1" fmla="val 25000"/>
              <a:gd name="adj2" fmla="val 50000"/>
              <a:gd name="adj3" fmla="val 4975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圓形圖 8"/>
          <p:cNvSpPr/>
          <p:nvPr/>
        </p:nvSpPr>
        <p:spPr bwMode="auto">
          <a:xfrm>
            <a:off x="-23551" y="4076045"/>
            <a:ext cx="2019467" cy="2293398"/>
          </a:xfrm>
          <a:prstGeom prst="pie">
            <a:avLst>
              <a:gd name="adj1" fmla="val 0"/>
              <a:gd name="adj2" fmla="val 161647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800" b="1" i="0" dirty="0">
              <a:solidFill>
                <a:srgbClr val="FF000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800" b="1" i="0" dirty="0">
              <a:solidFill>
                <a:srgbClr val="FF000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碩士生</a:t>
            </a:r>
            <a:endParaRPr kumimoji="0" lang="en-US" altLang="zh-TW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需檢附研究所畢業學分證明或切結書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EDB2445-D5BE-47E5-87B4-D5411CE912C7}"/>
              </a:ext>
            </a:extLst>
          </p:cNvPr>
          <p:cNvSpPr txBox="1"/>
          <p:nvPr/>
        </p:nvSpPr>
        <p:spPr>
          <a:xfrm>
            <a:off x="1360919" y="298319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114</a:t>
            </a:r>
            <a:r>
              <a:rPr lang="zh-TW" altLang="en-US" b="1" dirty="0">
                <a:solidFill>
                  <a:srgbClr val="FF0000"/>
                </a:solidFill>
              </a:rPr>
              <a:t>年</a:t>
            </a:r>
            <a:r>
              <a:rPr lang="en-US" altLang="zh-TW" b="1" dirty="0">
                <a:solidFill>
                  <a:srgbClr val="FF0000"/>
                </a:solidFill>
              </a:rPr>
              <a:t>6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15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考試</a:t>
            </a:r>
          </a:p>
        </p:txBody>
      </p:sp>
      <p:sp>
        <p:nvSpPr>
          <p:cNvPr id="3" name="星形: 六角 2">
            <a:extLst>
              <a:ext uri="{FF2B5EF4-FFF2-40B4-BE49-F238E27FC236}">
                <a16:creationId xmlns:a16="http://schemas.microsoft.com/office/drawing/2014/main" id="{B84E63F6-295E-4B9B-8FB4-7A9EADE5F731}"/>
              </a:ext>
            </a:extLst>
          </p:cNvPr>
          <p:cNvSpPr/>
          <p:nvPr/>
        </p:nvSpPr>
        <p:spPr bwMode="auto">
          <a:xfrm>
            <a:off x="4578476" y="920189"/>
            <a:ext cx="832382" cy="778536"/>
          </a:xfrm>
          <a:prstGeom prst="star6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FDA43F-9A82-4348-87CE-289042BED35F}"/>
              </a:ext>
            </a:extLst>
          </p:cNvPr>
          <p:cNvSpPr txBox="1"/>
          <p:nvPr/>
        </p:nvSpPr>
        <p:spPr>
          <a:xfrm>
            <a:off x="4552546" y="1078625"/>
            <a:ext cx="88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</a:t>
            </a:r>
          </a:p>
        </p:txBody>
      </p:sp>
    </p:spTree>
    <p:extLst>
      <p:ext uri="{BB962C8B-B14F-4D97-AF65-F5344CB8AC3E}">
        <p14:creationId xmlns:p14="http://schemas.microsoft.com/office/powerpoint/2010/main" val="316763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9B02A5-D59D-49BA-8C5E-F39B19A5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碩士</a:t>
            </a:r>
            <a:r>
              <a:rPr lang="en-US" altLang="zh-TW" dirty="0"/>
              <a:t>/</a:t>
            </a:r>
            <a:r>
              <a:rPr lang="zh-TW" altLang="en-US" dirty="0"/>
              <a:t>博士修畢畢業應修學分證明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9992308-87A7-416D-83E4-C7669063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908720"/>
            <a:ext cx="46736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559" y="73727"/>
            <a:ext cx="7677150" cy="487363"/>
          </a:xfrm>
        </p:spPr>
        <p:txBody>
          <a:bodyPr/>
          <a:lstStyle/>
          <a:p>
            <a:r>
              <a:rPr lang="zh-TW" altLang="en-US" dirty="0"/>
              <a:t>製作教育專業學分</a:t>
            </a:r>
            <a:r>
              <a:rPr lang="en-US" altLang="zh-TW" dirty="0"/>
              <a:t>/</a:t>
            </a:r>
            <a:r>
              <a:rPr lang="zh-TW" altLang="en-US" dirty="0"/>
              <a:t>任教專門學分表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E788D3-5A61-4B4D-969C-090156E5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"/>
            <a:ext cx="9906000" cy="5572125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 bwMode="auto">
          <a:xfrm>
            <a:off x="6537176" y="1412776"/>
            <a:ext cx="1008112" cy="5545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＞形箭號 7"/>
          <p:cNvSpPr/>
          <p:nvPr/>
        </p:nvSpPr>
        <p:spPr bwMode="auto">
          <a:xfrm>
            <a:off x="5601072" y="1380892"/>
            <a:ext cx="847824" cy="576064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2632472" y="1293994"/>
            <a:ext cx="2880320" cy="79208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進入師資中心網站，點選課程介紹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5894389" y="3501008"/>
            <a:ext cx="2880320" cy="10081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進行師資生畢業預審後、再行製作師資生教檢考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離校手續</a:t>
            </a:r>
          </a:p>
        </p:txBody>
      </p:sp>
    </p:spTree>
    <p:extLst>
      <p:ext uri="{BB962C8B-B14F-4D97-AF65-F5344CB8AC3E}">
        <p14:creationId xmlns:p14="http://schemas.microsoft.com/office/powerpoint/2010/main" val="178326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559" y="73727"/>
            <a:ext cx="7677150" cy="487363"/>
          </a:xfrm>
        </p:spPr>
        <p:txBody>
          <a:bodyPr/>
          <a:lstStyle/>
          <a:p>
            <a:r>
              <a:rPr lang="zh-TW" altLang="en-US" dirty="0"/>
              <a:t>製作教育專業學分</a:t>
            </a:r>
            <a:r>
              <a:rPr lang="en-US" altLang="zh-TW" dirty="0"/>
              <a:t>/</a:t>
            </a:r>
            <a:r>
              <a:rPr lang="zh-TW" altLang="en-US" dirty="0"/>
              <a:t>任教專門學分表</a:t>
            </a:r>
          </a:p>
        </p:txBody>
      </p:sp>
      <p:sp>
        <p:nvSpPr>
          <p:cNvPr id="10" name="＞形箭號 7">
            <a:extLst>
              <a:ext uri="{FF2B5EF4-FFF2-40B4-BE49-F238E27FC236}">
                <a16:creationId xmlns:a16="http://schemas.microsoft.com/office/drawing/2014/main" id="{46BD66F6-2700-432D-B1DE-1AE1712A0245}"/>
              </a:ext>
            </a:extLst>
          </p:cNvPr>
          <p:cNvSpPr/>
          <p:nvPr/>
        </p:nvSpPr>
        <p:spPr bwMode="auto">
          <a:xfrm rot="17790815">
            <a:off x="7903820" y="5634065"/>
            <a:ext cx="847824" cy="576064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46B039-D0AE-4642-A04E-542A349F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" y="888064"/>
            <a:ext cx="9773299" cy="5875553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86DD71F2-E3BA-44F4-852B-A6E90295F4A0}"/>
              </a:ext>
            </a:extLst>
          </p:cNvPr>
          <p:cNvSpPr/>
          <p:nvPr/>
        </p:nvSpPr>
        <p:spPr bwMode="auto">
          <a:xfrm>
            <a:off x="416496" y="4365104"/>
            <a:ext cx="2232248" cy="4075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＞形箭號 9">
            <a:extLst>
              <a:ext uri="{FF2B5EF4-FFF2-40B4-BE49-F238E27FC236}">
                <a16:creationId xmlns:a16="http://schemas.microsoft.com/office/drawing/2014/main" id="{21066031-D11B-466A-95FE-4B770D89B179}"/>
              </a:ext>
            </a:extLst>
          </p:cNvPr>
          <p:cNvSpPr/>
          <p:nvPr/>
        </p:nvSpPr>
        <p:spPr bwMode="auto">
          <a:xfrm>
            <a:off x="-19342" y="4213770"/>
            <a:ext cx="648072" cy="36622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＞形箭號 9">
            <a:extLst>
              <a:ext uri="{FF2B5EF4-FFF2-40B4-BE49-F238E27FC236}">
                <a16:creationId xmlns:a16="http://schemas.microsoft.com/office/drawing/2014/main" id="{E91BD522-FE62-4BBF-BD3A-37ABDB4C2B93}"/>
              </a:ext>
            </a:extLst>
          </p:cNvPr>
          <p:cNvSpPr/>
          <p:nvPr/>
        </p:nvSpPr>
        <p:spPr bwMode="auto">
          <a:xfrm>
            <a:off x="4237" y="5706600"/>
            <a:ext cx="648072" cy="407541"/>
          </a:xfrm>
          <a:prstGeom prst="chevron">
            <a:avLst>
              <a:gd name="adj" fmla="val 5760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4B1C8BC-A7CA-4144-9499-D31E9AF95F86}"/>
              </a:ext>
            </a:extLst>
          </p:cNvPr>
          <p:cNvSpPr/>
          <p:nvPr/>
        </p:nvSpPr>
        <p:spPr bwMode="auto">
          <a:xfrm>
            <a:off x="634858" y="5706600"/>
            <a:ext cx="2678401" cy="3600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圓角矩形 11">
            <a:extLst>
              <a:ext uri="{FF2B5EF4-FFF2-40B4-BE49-F238E27FC236}">
                <a16:creationId xmlns:a16="http://schemas.microsoft.com/office/drawing/2014/main" id="{13DC9563-5D22-4F52-BEE1-4C4823AA7398}"/>
              </a:ext>
            </a:extLst>
          </p:cNvPr>
          <p:cNvSpPr/>
          <p:nvPr/>
        </p:nvSpPr>
        <p:spPr bwMode="auto">
          <a:xfrm>
            <a:off x="5447412" y="2649970"/>
            <a:ext cx="2880320" cy="79208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下拉教育專業課程選項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5808504" y="3738533"/>
            <a:ext cx="2880320" cy="10081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進行師資生畢業預審後、再行製作師資生教檢考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離校手續</a:t>
            </a:r>
          </a:p>
        </p:txBody>
      </p:sp>
      <p:sp>
        <p:nvSpPr>
          <p:cNvPr id="6" name="箭號: 燕尾形向右 5">
            <a:extLst>
              <a:ext uri="{FF2B5EF4-FFF2-40B4-BE49-F238E27FC236}">
                <a16:creationId xmlns:a16="http://schemas.microsoft.com/office/drawing/2014/main" id="{EBAB166E-A762-49FF-9969-75EBB2192BDC}"/>
              </a:ext>
            </a:extLst>
          </p:cNvPr>
          <p:cNvSpPr/>
          <p:nvPr/>
        </p:nvSpPr>
        <p:spPr bwMode="auto">
          <a:xfrm>
            <a:off x="5097016" y="1988840"/>
            <a:ext cx="720080" cy="648072"/>
          </a:xfrm>
          <a:prstGeom prst="notchedRightArrow">
            <a:avLst/>
          </a:prstGeom>
          <a:noFill/>
          <a:ln w="9525" cap="flat" cmpd="sng" algn="ctr">
            <a:solidFill>
              <a:srgbClr val="CA06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4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本校應屆暫准報考 意願調查及公告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師資培育中心網站</a:t>
            </a:r>
            <a:endParaRPr lang="en-US" altLang="zh-TW" dirty="0"/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zh-TW" altLang="en-US" dirty="0"/>
              <a:t>報名</a:t>
            </a:r>
            <a:r>
              <a:rPr lang="en-US" altLang="zh-TW" dirty="0"/>
              <a:t>114</a:t>
            </a:r>
            <a:r>
              <a:rPr lang="zh-TW" altLang="en-US" dirty="0"/>
              <a:t>教師檢定考試問卷</a:t>
            </a:r>
            <a:r>
              <a:rPr lang="en-US" altLang="zh-TW" dirty="0"/>
              <a:t>(</a:t>
            </a:r>
            <a:r>
              <a:rPr lang="zh-TW" altLang="en-US" dirty="0"/>
              <a:t>暫准報名資格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altLang="zh-TW" dirty="0"/>
              <a:t>https://forms.gle/f5D2CjXMY7BAz9499</a:t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</a:rPr>
              <a:t>填寫</a:t>
            </a:r>
            <a:r>
              <a:rPr lang="en-US" altLang="zh-TW" dirty="0">
                <a:latin typeface="微軟正黑體" panose="020B0604030504040204" pitchFamily="34" charset="-120"/>
              </a:rPr>
              <a:t>google</a:t>
            </a:r>
            <a:r>
              <a:rPr lang="zh-TW" altLang="en-US" dirty="0">
                <a:latin typeface="微軟正黑體" panose="020B0604030504040204" pitchFamily="34" charset="-120"/>
              </a:rPr>
              <a:t>表單</a:t>
            </a:r>
            <a:r>
              <a:rPr lang="en-US" altLang="zh-TW" dirty="0">
                <a:latin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</a:rPr>
              <a:t>114.2.26</a:t>
            </a:r>
            <a:r>
              <a:rPr lang="zh-TW" altLang="en-US" dirty="0">
                <a:latin typeface="微軟正黑體" panose="020B0604030504040204" pitchFamily="34" charset="-120"/>
              </a:rPr>
              <a:t>起</a:t>
            </a:r>
            <a:r>
              <a:rPr lang="en-US" altLang="zh-TW" dirty="0">
                <a:latin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</a:rPr>
              <a:t>至</a:t>
            </a:r>
            <a:r>
              <a:rPr lang="en-US" altLang="zh-TW" dirty="0">
                <a:latin typeface="微軟正黑體" panose="020B0604030504040204" pitchFamily="34" charset="-120"/>
              </a:rPr>
              <a:t>3.21</a:t>
            </a:r>
            <a:r>
              <a:rPr lang="zh-TW" altLang="en-US" dirty="0">
                <a:latin typeface="微軟正黑體" panose="020B0604030504040204" pitchFamily="34" charset="-120"/>
              </a:rPr>
              <a:t>止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 </a:t>
            </a:r>
            <a:r>
              <a:rPr lang="en-US" altLang="zh-TW" dirty="0"/>
              <a:t>114</a:t>
            </a:r>
            <a:r>
              <a:rPr lang="zh-TW" altLang="en-US" dirty="0"/>
              <a:t>年度「高級中等以下學校及幼兒園教師資格考試」簡章</a:t>
            </a:r>
            <a:r>
              <a:rPr lang="zh-TW" altLang="en-US" dirty="0">
                <a:solidFill>
                  <a:srgbClr val="FF0000"/>
                </a:solidFill>
              </a:rPr>
              <a:t>將於今年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28</a:t>
            </a:r>
            <a:r>
              <a:rPr lang="zh-TW" altLang="en-US" dirty="0">
                <a:solidFill>
                  <a:srgbClr val="FF0000"/>
                </a:solidFill>
              </a:rPr>
              <a:t>日（五）公告</a:t>
            </a:r>
            <a:r>
              <a:rPr lang="zh-TW" altLang="en-US" dirty="0"/>
              <a:t>於本考試網站（</a:t>
            </a:r>
            <a:r>
              <a:rPr lang="en-US" altLang="zh-TW" dirty="0"/>
              <a:t>https://tqa.rcpet.edu.tw</a:t>
            </a:r>
            <a:r>
              <a:rPr lang="zh-TW" altLang="en-US" dirty="0"/>
              <a:t>）</a:t>
            </a:r>
            <a:endParaRPr lang="en-US" altLang="zh-TW" u="sng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教師資格考試網路報名：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114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年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月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四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)8:30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起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~~4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月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四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下午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時止</a:t>
            </a:r>
            <a:endParaRPr lang="en-US" altLang="zh-TW" u="sng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考試日期：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114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年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月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</a:t>
            </a:r>
            <a:r>
              <a:rPr lang="en-US" altLang="zh-TW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96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04" y="764704"/>
            <a:ext cx="8784976" cy="3384376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zh-TW" altLang="en-US" sz="6000" b="1" dirty="0"/>
              <a:t>感謝聆聽</a:t>
            </a:r>
            <a:br>
              <a:rPr lang="zh-TW" altLang="en-US" sz="6000" b="1" dirty="0"/>
            </a:br>
            <a:r>
              <a:rPr lang="zh-TW" altLang="en-US" sz="6000" b="1" dirty="0"/>
              <a:t>祝順利通過教師資格考試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目錄大綱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920552" y="1628800"/>
            <a:ext cx="7776586" cy="1007112"/>
            <a:chOff x="1064846" y="2015843"/>
            <a:chExt cx="7776586" cy="1007112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gray">
            <a:xfrm>
              <a:off x="1640995" y="2015843"/>
              <a:ext cx="7200437" cy="1007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19ABB"/>
                </a:gs>
                <a:gs pos="50000">
                  <a:srgbClr val="319ABB">
                    <a:gamma/>
                    <a:tint val="21176"/>
                    <a:invGamma/>
                  </a:srgbClr>
                </a:gs>
                <a:gs pos="100000">
                  <a:srgbClr val="319ABB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b="1" i="0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相關法規及制度宣導</a:t>
              </a: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>
              <a:off x="1064846" y="2015843"/>
              <a:ext cx="1007773" cy="1007112"/>
            </a:xfrm>
            <a:prstGeom prst="diamond">
              <a:avLst/>
            </a:prstGeom>
            <a:solidFill>
              <a:srgbClr val="319AB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一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20552" y="3213025"/>
            <a:ext cx="7775397" cy="1008063"/>
            <a:chOff x="1064555" y="3381319"/>
            <a:chExt cx="7775397" cy="1008063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640632" y="3381319"/>
              <a:ext cx="7199320" cy="1008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8FD6"/>
                </a:gs>
                <a:gs pos="50000">
                  <a:srgbClr val="488FD6">
                    <a:gamma/>
                    <a:tint val="21176"/>
                    <a:invGamma/>
                  </a:srgbClr>
                </a:gs>
                <a:gs pos="100000">
                  <a:srgbClr val="488FD6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b="1" i="0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  報考資格審查</a:t>
              </a:r>
              <a:r>
                <a:rPr lang="en-US" altLang="zh-TW" sz="2800" b="1" i="0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i="0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暫准報名流程</a:t>
              </a: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064555" y="3381319"/>
              <a:ext cx="1008064" cy="1008063"/>
            </a:xfrm>
            <a:prstGeom prst="diamond">
              <a:avLst/>
            </a:prstGeom>
            <a:solidFill>
              <a:srgbClr val="488FD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二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920552" y="4725193"/>
            <a:ext cx="7782201" cy="1008063"/>
            <a:chOff x="1064568" y="4509169"/>
            <a:chExt cx="7782201" cy="1008063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gray">
            <a:xfrm>
              <a:off x="1647456" y="4509232"/>
              <a:ext cx="7199313" cy="1008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57B97"/>
                </a:gs>
                <a:gs pos="50000">
                  <a:srgbClr val="557B97">
                    <a:gamma/>
                    <a:tint val="21176"/>
                    <a:invGamma/>
                  </a:srgbClr>
                </a:gs>
                <a:gs pos="100000">
                  <a:srgbClr val="557B97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b="1" i="0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學分預審流程說明</a:t>
              </a:r>
            </a:p>
          </p:txBody>
        </p:sp>
        <p:sp>
          <p:nvSpPr>
            <p:cNvPr id="46" name="AutoShape 16"/>
            <p:cNvSpPr>
              <a:spLocks noChangeArrowheads="1"/>
            </p:cNvSpPr>
            <p:nvPr/>
          </p:nvSpPr>
          <p:spPr bwMode="gray">
            <a:xfrm>
              <a:off x="1064568" y="4509169"/>
              <a:ext cx="1008063" cy="1008063"/>
            </a:xfrm>
            <a:prstGeom prst="diamond">
              <a:avLst/>
            </a:prstGeom>
            <a:solidFill>
              <a:srgbClr val="557B97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三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zh-TW" altLang="en-US" dirty="0"/>
              <a:t>一、相關法規及制度宣導</a:t>
            </a:r>
            <a:b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 bwMode="auto">
          <a:xfrm>
            <a:off x="416496" y="1268760"/>
            <a:ext cx="5184576" cy="331236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師資培育法修正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師資培育法於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日總統華總一義字  第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10600080051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號令修正公布全文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條。</a:t>
            </a:r>
            <a:endParaRPr lang="en-US" altLang="zh-TW" sz="1800" i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日院臺教字第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1060022216C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號函公布施行日期為</a:t>
            </a:r>
            <a:r>
              <a:rPr kumimoji="0" lang="en-US" altLang="zh-TW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kumimoji="0" lang="zh-TW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修第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項教師專業素養指引、課程期準於</a:t>
            </a:r>
            <a:r>
              <a:rPr lang="en-US" altLang="zh-TW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施行。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5097016" y="3356992"/>
            <a:ext cx="4608512" cy="316835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本次修法重點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18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教師資格檢定：先考試後實習</a:t>
            </a:r>
            <a:endParaRPr lang="en-US" altLang="zh-TW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師資職前教育課程：依部定課程基準，各大學自律規劃。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偏鄉代理及海外任教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年抵半年實習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通過資格考者</a:t>
            </a:r>
            <a:r>
              <a:rPr lang="en-US" altLang="zh-TW" sz="1800" i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適用新舊法過渡條款</a:t>
            </a:r>
          </a:p>
        </p:txBody>
      </p:sp>
    </p:spTree>
    <p:extLst>
      <p:ext uri="{BB962C8B-B14F-4D97-AF65-F5344CB8AC3E}">
        <p14:creationId xmlns:p14="http://schemas.microsoft.com/office/powerpoint/2010/main" val="291637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一、相關法規及制度宣導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196752"/>
            <a:ext cx="774400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 bwMode="auto">
          <a:xfrm>
            <a:off x="128464" y="2564904"/>
            <a:ext cx="1882552" cy="3096344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師資生資格之所屬學年度為</a:t>
            </a:r>
            <a:r>
              <a:rPr lang="en-US" altLang="zh-TW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學年度以前</a:t>
            </a:r>
            <a:r>
              <a:rPr lang="en-US" altLang="zh-TW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，開始修習師資職前教育課程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8311645" y="2996952"/>
            <a:ext cx="1584176" cy="2664296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8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本校師資生資格之所屬學年度為</a:t>
            </a:r>
            <a:r>
              <a:rPr lang="en-US" altLang="zh-TW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學年度以後</a:t>
            </a:r>
            <a:r>
              <a:rPr lang="en-US" altLang="zh-TW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18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83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一、相關法規及制度宣導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96751"/>
            <a:ext cx="8724453" cy="51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一、相關法規及制度宣導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44488" y="1556792"/>
            <a:ext cx="9121775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i="0" dirty="0"/>
          </a:p>
          <a:p>
            <a:pPr marL="0" indent="0">
              <a:buNone/>
            </a:pP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、及格通過「教師資格考試」後，尚須教育實習成績及格，才能取得教師證書。 </a:t>
            </a:r>
            <a:endParaRPr lang="zh-TW" altLang="en-US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、碩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博士生</a:t>
            </a:r>
            <a:r>
              <a:rPr lang="zh-TW" altLang="en-US" b="1" i="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不得於半年全時教育實習期間帶論文實習</a:t>
            </a:r>
            <a:r>
              <a:rPr lang="zh-TW" altLang="en-US" b="1" i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！ </a:t>
            </a:r>
            <a:endParaRPr lang="zh-TW" altLang="en-US" i="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師資職前教育課程： </a:t>
            </a:r>
            <a:endParaRPr lang="zh-TW" altLang="en-US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教育專業課程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(26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/27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生涯規劃與職業教育訓練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任教專門課程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各任教課程認定總學分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普通課程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學士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畢業學分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或碩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博士修畢畢業學分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可不含畢業論文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3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zh-TW" altLang="en-US" dirty="0"/>
              <a:t>二、報考資格審查</a:t>
            </a:r>
            <a:r>
              <a:rPr lang="en-US" altLang="zh-TW" dirty="0"/>
              <a:t>/</a:t>
            </a:r>
            <a:r>
              <a:rPr lang="zh-TW" altLang="en-US" dirty="0"/>
              <a:t>暫准報名流程</a:t>
            </a:r>
            <a:b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556792"/>
            <a:ext cx="83529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FF75759-2E0A-42F5-BA32-7D9B46889615}"/>
              </a:ext>
            </a:extLst>
          </p:cNvPr>
          <p:cNvSpPr/>
          <p:nvPr/>
        </p:nvSpPr>
        <p:spPr>
          <a:xfrm>
            <a:off x="461258" y="4437112"/>
            <a:ext cx="774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i="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sym typeface="Wingdings 2" panose="05020102010507070707" pitchFamily="18" charset="2"/>
              </a:rPr>
              <a:t></a:t>
            </a:r>
            <a:endParaRPr lang="zh-TW" altLang="en-US" sz="6000" b="1" i="0" dirty="0">
              <a:solidFill>
                <a:srgbClr val="FF000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2B6646A-BFCA-485C-8795-C7216B7DCC8A}"/>
              </a:ext>
            </a:extLst>
          </p:cNvPr>
          <p:cNvSpPr/>
          <p:nvPr/>
        </p:nvSpPr>
        <p:spPr bwMode="auto">
          <a:xfrm>
            <a:off x="416496" y="4149080"/>
            <a:ext cx="8856984" cy="2480319"/>
          </a:xfrm>
          <a:prstGeom prst="roundRect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二、報考資格審查</a:t>
            </a:r>
            <a:r>
              <a:rPr lang="en-US" altLang="zh-TW" dirty="0"/>
              <a:t>/</a:t>
            </a:r>
            <a:r>
              <a:rPr lang="zh-TW" altLang="en-US" dirty="0"/>
              <a:t>暫准報名流程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925BF1F-038E-4AAB-8867-F08EDCC6E191}"/>
              </a:ext>
            </a:extLst>
          </p:cNvPr>
          <p:cNvSpPr txBox="1"/>
          <p:nvPr/>
        </p:nvSpPr>
        <p:spPr>
          <a:xfrm>
            <a:off x="107903" y="1027267"/>
            <a:ext cx="9577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i="0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現就讀大四大學部同學、或已修畢研究所應修學分</a:t>
            </a:r>
            <a:endParaRPr lang="en-US" altLang="zh-TW" sz="3000" b="1" i="0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r>
              <a:rPr lang="en-US" altLang="zh-TW" sz="3000" b="1" i="0" dirty="0">
                <a:highlight>
                  <a:srgbClr val="FFFF00"/>
                </a:highlight>
                <a:latin typeface="+mj-ea"/>
                <a:ea typeface="+mj-ea"/>
              </a:rPr>
              <a:t>(</a:t>
            </a:r>
            <a:r>
              <a:rPr lang="zh-TW" altLang="en-US" sz="3000" b="1" i="0" dirty="0">
                <a:highlight>
                  <a:srgbClr val="FFFF00"/>
                </a:highlight>
                <a:latin typeface="+mj-ea"/>
                <a:ea typeface="+mj-ea"/>
              </a:rPr>
              <a:t>即</a:t>
            </a:r>
            <a:r>
              <a:rPr lang="en-US" altLang="zh-TW" sz="3000" b="1" i="0" dirty="0">
                <a:highlight>
                  <a:srgbClr val="FFFF00"/>
                </a:highlight>
                <a:latin typeface="+mj-ea"/>
                <a:ea typeface="+mj-ea"/>
              </a:rPr>
              <a:t>114</a:t>
            </a:r>
            <a:r>
              <a:rPr lang="zh-TW" altLang="en-US" sz="3000" b="1" i="0" dirty="0">
                <a:highlight>
                  <a:srgbClr val="FFFF00"/>
                </a:highlight>
                <a:latin typeface="+mj-ea"/>
                <a:ea typeface="+mj-ea"/>
              </a:rPr>
              <a:t>年</a:t>
            </a:r>
            <a:r>
              <a:rPr lang="en-US" altLang="zh-TW" sz="3000" b="1" i="0" dirty="0">
                <a:highlight>
                  <a:srgbClr val="FFFF00"/>
                </a:highlight>
                <a:latin typeface="+mj-ea"/>
                <a:ea typeface="+mj-ea"/>
              </a:rPr>
              <a:t>6</a:t>
            </a:r>
            <a:r>
              <a:rPr lang="zh-TW" altLang="en-US" sz="3000" b="1" i="0" dirty="0">
                <a:highlight>
                  <a:srgbClr val="FFFF00"/>
                </a:highlight>
                <a:latin typeface="+mj-ea"/>
                <a:ea typeface="+mj-ea"/>
              </a:rPr>
              <a:t>月應屆畢業   修畢師資職前教育課程之舊制生</a:t>
            </a:r>
            <a:r>
              <a:rPr lang="en-US" altLang="zh-TW" sz="3000" b="1" i="0" dirty="0">
                <a:highlight>
                  <a:srgbClr val="FFFF00"/>
                </a:highlight>
                <a:latin typeface="+mj-ea"/>
                <a:ea typeface="+mj-ea"/>
              </a:rPr>
              <a:t>)</a:t>
            </a:r>
            <a:endParaRPr lang="zh-TW" altLang="en-US" sz="3000" b="1" i="0" dirty="0">
              <a:highlight>
                <a:srgbClr val="FFFF00"/>
              </a:highlight>
              <a:latin typeface="+mj-ea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F2DE165-16DA-46E4-ADDF-5C26C3E538D0}"/>
              </a:ext>
            </a:extLst>
          </p:cNvPr>
          <p:cNvSpPr txBox="1"/>
          <p:nvPr/>
        </p:nvSpPr>
        <p:spPr>
          <a:xfrm>
            <a:off x="550914" y="2205607"/>
            <a:ext cx="4320480" cy="584775"/>
          </a:xfrm>
          <a:prstGeom prst="rect">
            <a:avLst/>
          </a:prstGeom>
          <a:solidFill>
            <a:srgbClr val="FA6AF3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i="0" dirty="0">
                <a:solidFill>
                  <a:schemeClr val="accent3"/>
                </a:solidFill>
                <a:sym typeface="Wingdings 2" panose="05020102010507070707" pitchFamily="18" charset="2"/>
              </a:rPr>
              <a:t></a:t>
            </a:r>
            <a:r>
              <a:rPr lang="zh-TW" altLang="en-US" sz="3200" b="1" i="0" dirty="0">
                <a:solidFill>
                  <a:schemeClr val="accent3"/>
                </a:solidFill>
                <a:latin typeface="+mj-ea"/>
                <a:ea typeface="+mj-ea"/>
              </a:rPr>
              <a:t>新制度</a:t>
            </a:r>
            <a:r>
              <a:rPr lang="en-US" altLang="zh-TW" sz="3200" b="1" i="0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zh-TW" altLang="en-US" sz="3200" b="1" i="0" dirty="0">
                <a:solidFill>
                  <a:schemeClr val="accent3"/>
                </a:solidFill>
                <a:latin typeface="+mj-ea"/>
                <a:ea typeface="+mj-ea"/>
              </a:rPr>
              <a:t>先考試後實習</a:t>
            </a:r>
            <a:r>
              <a:rPr lang="en-US" altLang="zh-TW" sz="3200" b="1" i="0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lang="zh-TW" altLang="en-US" sz="3200" b="1" i="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AD63F7-B6EA-4C64-9B6C-A3A40F43A31C}"/>
              </a:ext>
            </a:extLst>
          </p:cNvPr>
          <p:cNvSpPr/>
          <p:nvPr/>
        </p:nvSpPr>
        <p:spPr>
          <a:xfrm>
            <a:off x="4919813" y="1961699"/>
            <a:ext cx="774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sym typeface="Wingdings 2" panose="05020102010507070707" pitchFamily="18" charset="2"/>
              </a:rPr>
              <a:t></a:t>
            </a:r>
            <a:endParaRPr lang="zh-TW" altLang="en-US" sz="6000" dirty="0">
              <a:solidFill>
                <a:srgbClr val="FF000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ECE554-CDDE-4B3A-B232-1BFC6690A4C4}"/>
              </a:ext>
            </a:extLst>
          </p:cNvPr>
          <p:cNvSpPr txBox="1"/>
          <p:nvPr/>
        </p:nvSpPr>
        <p:spPr>
          <a:xfrm>
            <a:off x="560047" y="292793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0" dirty="0">
                <a:latin typeface="+mj-ea"/>
                <a:ea typeface="+mj-ea"/>
              </a:rPr>
              <a:t>114</a:t>
            </a:r>
            <a:r>
              <a:rPr lang="zh-TW" altLang="en-US" i="0" dirty="0">
                <a:latin typeface="+mj-ea"/>
                <a:ea typeface="+mj-ea"/>
              </a:rPr>
              <a:t>年</a:t>
            </a:r>
            <a:r>
              <a:rPr lang="en-US" altLang="zh-TW" i="0" dirty="0">
                <a:latin typeface="+mj-ea"/>
                <a:ea typeface="+mj-ea"/>
              </a:rPr>
              <a:t>6</a:t>
            </a:r>
            <a:r>
              <a:rPr lang="zh-TW" altLang="en-US" i="0" dirty="0">
                <a:latin typeface="+mj-ea"/>
                <a:ea typeface="+mj-ea"/>
              </a:rPr>
              <a:t>月暫准報考</a:t>
            </a:r>
            <a:r>
              <a:rPr lang="en-US" altLang="zh-TW" i="0" dirty="0">
                <a:latin typeface="+mj-ea"/>
                <a:ea typeface="+mj-ea"/>
              </a:rPr>
              <a:t>/114</a:t>
            </a:r>
            <a:r>
              <a:rPr lang="zh-TW" altLang="en-US" i="0" dirty="0">
                <a:latin typeface="+mj-ea"/>
                <a:ea typeface="+mj-ea"/>
              </a:rPr>
              <a:t>年</a:t>
            </a:r>
            <a:r>
              <a:rPr lang="en-US" altLang="zh-TW" i="0" dirty="0">
                <a:latin typeface="+mj-ea"/>
                <a:ea typeface="+mj-ea"/>
              </a:rPr>
              <a:t>6</a:t>
            </a:r>
            <a:r>
              <a:rPr lang="zh-TW" altLang="en-US" i="0" dirty="0">
                <a:latin typeface="+mj-ea"/>
                <a:ea typeface="+mj-ea"/>
              </a:rPr>
              <a:t>月畢業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114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年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7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月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29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日放榜通過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114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年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8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月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~115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年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月教育實習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115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年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3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月後</a:t>
            </a:r>
            <a:r>
              <a:rPr lang="zh-TW" altLang="en-US" i="0" u="sng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取得教師證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115</a:t>
            </a:r>
            <a:r>
              <a:rPr lang="zh-TW" altLang="en-US" i="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年教甄</a:t>
            </a:r>
            <a:endParaRPr lang="zh-TW" altLang="en-US" i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853E87-BE33-4088-9A14-25ED1C5ACB73}"/>
              </a:ext>
            </a:extLst>
          </p:cNvPr>
          <p:cNvSpPr txBox="1"/>
          <p:nvPr/>
        </p:nvSpPr>
        <p:spPr>
          <a:xfrm>
            <a:off x="579033" y="4482195"/>
            <a:ext cx="4379474" cy="553998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r>
              <a:rPr lang="zh-TW" altLang="en-US" sz="3000" b="1" i="0" dirty="0">
                <a:solidFill>
                  <a:schemeClr val="accent3"/>
                </a:solidFill>
                <a:latin typeface="+mj-ea"/>
                <a:ea typeface="+mj-ea"/>
                <a:sym typeface="Wingdings 2" panose="05020102010507070707" pitchFamily="18" charset="2"/>
              </a:rPr>
              <a:t></a:t>
            </a:r>
            <a:r>
              <a:rPr lang="zh-TW" altLang="en-US" sz="3000" b="1" i="0" dirty="0">
                <a:solidFill>
                  <a:schemeClr val="accent3"/>
                </a:solidFill>
                <a:latin typeface="+mj-ea"/>
                <a:ea typeface="+mj-ea"/>
              </a:rPr>
              <a:t>舊制度</a:t>
            </a:r>
            <a:r>
              <a:rPr lang="en-US" altLang="zh-TW" sz="3000" b="1" i="0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zh-TW" altLang="en-US" sz="3000" b="1" i="0" dirty="0">
                <a:solidFill>
                  <a:schemeClr val="accent3"/>
                </a:solidFill>
                <a:latin typeface="+mj-ea"/>
                <a:ea typeface="+mj-ea"/>
              </a:rPr>
              <a:t>先實習後考試</a:t>
            </a:r>
            <a:r>
              <a:rPr lang="en-US" altLang="zh-TW" sz="3000" b="1" i="0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lang="zh-TW" altLang="en-US" sz="3000" b="1" i="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F71D83-8FE7-4F22-868C-29869AA81221}"/>
              </a:ext>
            </a:extLst>
          </p:cNvPr>
          <p:cNvSpPr txBox="1"/>
          <p:nvPr/>
        </p:nvSpPr>
        <p:spPr>
          <a:xfrm>
            <a:off x="658926" y="510591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0" dirty="0">
                <a:latin typeface="+mj-ea"/>
                <a:ea typeface="+mj-ea"/>
              </a:rPr>
              <a:t>111.6</a:t>
            </a:r>
            <a:r>
              <a:rPr lang="zh-TW" altLang="en-US" i="0" dirty="0">
                <a:latin typeface="+mj-ea"/>
                <a:ea typeface="+mj-ea"/>
              </a:rPr>
              <a:t>畢業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111.8~112.1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教育實習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112.6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參加考試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endParaRPr lang="en-US" altLang="zh-TW" i="0" dirty="0">
              <a:latin typeface="+mj-ea"/>
              <a:ea typeface="+mj-ea"/>
              <a:sym typeface="Wingdings" panose="05000000000000000000" pitchFamily="2" charset="2"/>
            </a:endParaRPr>
          </a:p>
          <a:p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112.7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放榜通過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latin typeface="+mj-ea"/>
                <a:ea typeface="+mj-ea"/>
                <a:sym typeface="Wingdings" panose="05000000000000000000" pitchFamily="2" charset="2"/>
              </a:rPr>
              <a:t>112.9</a:t>
            </a:r>
            <a:r>
              <a:rPr lang="zh-TW" altLang="en-US" i="0" dirty="0">
                <a:latin typeface="+mj-ea"/>
                <a:ea typeface="+mj-ea"/>
                <a:sym typeface="Wingdings" panose="05000000000000000000" pitchFamily="2" charset="2"/>
              </a:rPr>
              <a:t>後取得教師證</a:t>
            </a:r>
            <a:r>
              <a:rPr lang="zh-TW" altLang="zh-TW" i="0" dirty="0"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zh-TW" i="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112~113</a:t>
            </a:r>
            <a:r>
              <a:rPr lang="zh-TW" altLang="en-US" i="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教甄</a:t>
            </a:r>
            <a:endParaRPr lang="zh-TW" altLang="en-US" i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B759EE9-A18C-43B2-96B8-464F953139B9}"/>
              </a:ext>
            </a:extLst>
          </p:cNvPr>
          <p:cNvSpPr txBox="1"/>
          <p:nvPr/>
        </p:nvSpPr>
        <p:spPr>
          <a:xfrm>
            <a:off x="565191" y="6082411"/>
            <a:ext cx="857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107</a:t>
            </a:r>
            <a:r>
              <a:rPr lang="zh-TW" altLang="en-US" i="0" dirty="0">
                <a:solidFill>
                  <a:srgbClr val="0000FF"/>
                </a:solidFill>
                <a:latin typeface="+mj-ea"/>
                <a:ea typeface="+mj-ea"/>
              </a:rPr>
              <a:t>年</a:t>
            </a:r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  <a:r>
              <a:rPr lang="zh-TW" altLang="en-US" i="0" dirty="0">
                <a:solidFill>
                  <a:srgbClr val="0000FF"/>
                </a:solidFill>
                <a:latin typeface="+mj-ea"/>
                <a:ea typeface="+mj-ea"/>
              </a:rPr>
              <a:t>月</a:t>
            </a:r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lang="zh-TW" altLang="en-US" i="0" dirty="0">
                <a:solidFill>
                  <a:srgbClr val="0000FF"/>
                </a:solidFill>
                <a:latin typeface="+mj-ea"/>
                <a:ea typeface="+mj-ea"/>
              </a:rPr>
              <a:t>日取得師資生資格者</a:t>
            </a:r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zh-TW" altLang="en-US" i="0" dirty="0">
                <a:solidFill>
                  <a:srgbClr val="0000FF"/>
                </a:solidFill>
                <a:latin typeface="+mj-ea"/>
                <a:ea typeface="+mj-ea"/>
              </a:rPr>
              <a:t>即</a:t>
            </a:r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106</a:t>
            </a:r>
            <a:r>
              <a:rPr lang="zh-TW" altLang="en-US" i="0" dirty="0">
                <a:solidFill>
                  <a:srgbClr val="0000FF"/>
                </a:solidFill>
                <a:latin typeface="+mj-ea"/>
                <a:ea typeface="+mj-ea"/>
              </a:rPr>
              <a:t>學年取得師資生資格者</a:t>
            </a:r>
            <a:r>
              <a:rPr lang="en-US" altLang="zh-TW" i="0" dirty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endParaRPr lang="zh-TW" altLang="en-US" i="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1" name="圖形 10" descr="教授">
            <a:extLst>
              <a:ext uri="{FF2B5EF4-FFF2-40B4-BE49-F238E27FC236}">
                <a16:creationId xmlns:a16="http://schemas.microsoft.com/office/drawing/2014/main" id="{6B3458C6-FF10-40C7-A86C-311EE501B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931" y="4273757"/>
            <a:ext cx="914400" cy="9144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9C1017F6-2A33-4533-8373-BFBBA16CA080}"/>
              </a:ext>
            </a:extLst>
          </p:cNvPr>
          <p:cNvSpPr txBox="1"/>
          <p:nvPr/>
        </p:nvSpPr>
        <p:spPr>
          <a:xfrm>
            <a:off x="6114759" y="4486281"/>
            <a:ext cx="3570208" cy="584775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zh-TW" altLang="en-US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參加</a:t>
            </a:r>
            <a:r>
              <a:rPr lang="en-US" altLang="zh-TW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114.6</a:t>
            </a:r>
            <a:r>
              <a:rPr lang="zh-TW" altLang="en-US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教師資格考試未通過之舊制</a:t>
            </a:r>
            <a:endParaRPr lang="en-US" altLang="zh-TW" sz="1600" i="0" dirty="0">
              <a:solidFill>
                <a:srgbClr val="0000CC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zh-TW" altLang="en-US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生</a:t>
            </a:r>
            <a:r>
              <a:rPr lang="en-US" altLang="zh-TW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,</a:t>
            </a:r>
            <a:r>
              <a:rPr lang="zh-TW" altLang="en-US" sz="1600" i="0" dirty="0">
                <a:solidFill>
                  <a:srgbClr val="0000CC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可進行教育實習，新制生則否。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DB4A85A-2D4F-4B28-B2C5-C8DADB2BB647}"/>
              </a:ext>
            </a:extLst>
          </p:cNvPr>
          <p:cNvSpPr/>
          <p:nvPr/>
        </p:nvSpPr>
        <p:spPr bwMode="auto">
          <a:xfrm>
            <a:off x="219428" y="2077793"/>
            <a:ext cx="9270076" cy="22589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9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114</a:t>
            </a:r>
            <a:r>
              <a:rPr lang="zh-TW" altLang="en-US" b="1" dirty="0"/>
              <a:t>年教師資格考試 應屆暫准報考對象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0512" y="1536174"/>
            <a:ext cx="8856984" cy="497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★</a:t>
            </a:r>
            <a:r>
              <a:rPr lang="zh-TW" altLang="en-US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學士班 </a:t>
            </a:r>
          </a:p>
          <a:p>
            <a:r>
              <a:rPr lang="zh-TW" altLang="en-US" i="0" dirty="0"/>
              <a:t>◆ </a:t>
            </a:r>
            <a:r>
              <a:rPr lang="en-US" altLang="zh-TW" b="1" i="0" dirty="0"/>
              <a:t>113</a:t>
            </a:r>
            <a:r>
              <a:rPr lang="zh-TW" altLang="en-US" b="1" i="0" dirty="0"/>
              <a:t>學年度第</a:t>
            </a:r>
            <a:r>
              <a:rPr lang="en-US" altLang="zh-TW" b="1" i="0" dirty="0"/>
              <a:t>2</a:t>
            </a:r>
            <a:r>
              <a:rPr lang="zh-TW" altLang="en-US" b="1" i="0" dirty="0"/>
              <a:t>學期 須完成以下事項： </a:t>
            </a:r>
            <a:endParaRPr lang="zh-TW" altLang="en-US" i="0" dirty="0"/>
          </a:p>
          <a:p>
            <a:r>
              <a:rPr lang="en-US" altLang="zh-TW" b="1" i="0" dirty="0"/>
              <a:t>1</a:t>
            </a:r>
            <a:r>
              <a:rPr lang="zh-TW" altLang="en-US" b="1" i="0" dirty="0"/>
              <a:t>、修畢師資職前教育課程 </a:t>
            </a:r>
            <a:r>
              <a:rPr lang="en-US" altLang="zh-TW" b="1" i="0" dirty="0"/>
              <a:t>【</a:t>
            </a:r>
            <a:r>
              <a:rPr lang="zh-TW" altLang="en-US" b="1" i="0" dirty="0"/>
              <a:t>含：教育專業課程、任教專門課程、 普通課程</a:t>
            </a:r>
            <a:r>
              <a:rPr lang="en-US" altLang="zh-TW" b="1" i="0" dirty="0"/>
              <a:t>】 </a:t>
            </a:r>
            <a:endParaRPr lang="zh-TW" altLang="en-US" i="0" dirty="0"/>
          </a:p>
          <a:p>
            <a:r>
              <a:rPr lang="en-US" altLang="zh-TW" b="1" i="0" dirty="0"/>
              <a:t>2</a:t>
            </a:r>
            <a:r>
              <a:rPr lang="zh-TW" altLang="en-US" b="1" i="0" dirty="0"/>
              <a:t>、應屆畢業 </a:t>
            </a:r>
            <a:r>
              <a:rPr lang="en-US" altLang="zh-TW" b="1" i="0" dirty="0"/>
              <a:t>【</a:t>
            </a:r>
            <a:r>
              <a:rPr lang="zh-TW" altLang="en-US" b="1" i="0" dirty="0"/>
              <a:t>須於</a:t>
            </a:r>
            <a:r>
              <a:rPr lang="en-US" altLang="zh-TW" b="1" i="0" u="sng" dirty="0">
                <a:solidFill>
                  <a:srgbClr val="FF0000"/>
                </a:solidFill>
              </a:rPr>
              <a:t>114</a:t>
            </a:r>
            <a:r>
              <a:rPr lang="zh-TW" altLang="en-US" b="1" i="0" u="sng" dirty="0">
                <a:solidFill>
                  <a:srgbClr val="FF0000"/>
                </a:solidFill>
              </a:rPr>
              <a:t>年</a:t>
            </a:r>
            <a:r>
              <a:rPr lang="en-US" altLang="zh-TW" b="1" i="0" u="sng" dirty="0">
                <a:solidFill>
                  <a:srgbClr val="FF0000"/>
                </a:solidFill>
              </a:rPr>
              <a:t>7</a:t>
            </a:r>
            <a:r>
              <a:rPr lang="zh-TW" altLang="en-US" b="1" i="0" u="sng" dirty="0">
                <a:solidFill>
                  <a:srgbClr val="FF0000"/>
                </a:solidFill>
              </a:rPr>
              <a:t>月上旬 </a:t>
            </a:r>
            <a:r>
              <a:rPr lang="zh-TW" altLang="en-US" b="1" i="0" dirty="0"/>
              <a:t>取得學士畢業證書</a:t>
            </a:r>
            <a:r>
              <a:rPr lang="en-US" altLang="zh-TW" b="1" i="0" dirty="0"/>
              <a:t>】 </a:t>
            </a:r>
          </a:p>
          <a:p>
            <a:pPr>
              <a:spcBef>
                <a:spcPts val="600"/>
              </a:spcBef>
            </a:pPr>
            <a:br>
              <a:rPr lang="en-US" altLang="zh-TW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</a:br>
            <a:r>
              <a:rPr lang="zh-TW" altLang="en-US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★</a:t>
            </a:r>
            <a:r>
              <a:rPr lang="zh-TW" altLang="en-US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碩</a:t>
            </a:r>
            <a:r>
              <a:rPr lang="en-US" altLang="zh-TW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博士班 </a:t>
            </a:r>
          </a:p>
          <a:p>
            <a:r>
              <a:rPr lang="zh-TW" altLang="en-US" i="0" dirty="0"/>
              <a:t>◆ </a:t>
            </a:r>
            <a:r>
              <a:rPr lang="en-US" altLang="zh-TW" b="1" i="0" dirty="0"/>
              <a:t>113</a:t>
            </a:r>
            <a:r>
              <a:rPr lang="zh-TW" altLang="en-US" b="1" i="0" dirty="0"/>
              <a:t>學年度第</a:t>
            </a:r>
            <a:r>
              <a:rPr lang="en-US" altLang="zh-TW" b="1" i="0" dirty="0"/>
              <a:t>2</a:t>
            </a:r>
            <a:r>
              <a:rPr lang="zh-TW" altLang="en-US" b="1" i="0" dirty="0"/>
              <a:t>學期 須完成以下事項： </a:t>
            </a:r>
            <a:endParaRPr lang="zh-TW" altLang="en-US" i="0" dirty="0"/>
          </a:p>
          <a:p>
            <a:r>
              <a:rPr lang="en-US" altLang="zh-TW" b="1" i="0" dirty="0"/>
              <a:t>1</a:t>
            </a:r>
            <a:r>
              <a:rPr lang="zh-TW" altLang="en-US" b="1" i="0" dirty="0"/>
              <a:t>、修畢師資職前教育課程 </a:t>
            </a:r>
            <a:r>
              <a:rPr lang="en-US" altLang="zh-TW" b="1" i="0" dirty="0"/>
              <a:t>【</a:t>
            </a:r>
            <a:r>
              <a:rPr lang="zh-TW" altLang="en-US" b="1" i="0" dirty="0"/>
              <a:t>含：教育專業課程、任教專門課程</a:t>
            </a:r>
            <a:r>
              <a:rPr lang="en-US" altLang="zh-TW" b="1" i="0" dirty="0"/>
              <a:t>】 </a:t>
            </a:r>
            <a:endParaRPr lang="zh-TW" altLang="en-US" i="0" dirty="0"/>
          </a:p>
          <a:p>
            <a:r>
              <a:rPr lang="en-US" altLang="zh-TW" b="1" i="0" dirty="0"/>
              <a:t>2</a:t>
            </a:r>
            <a:r>
              <a:rPr lang="zh-TW" altLang="en-US" b="1" i="0" dirty="0"/>
              <a:t>、培育系大學畢業證書</a:t>
            </a:r>
            <a:r>
              <a:rPr lang="en-US" altLang="zh-TW" b="1" i="0" dirty="0"/>
              <a:t>(</a:t>
            </a:r>
            <a:r>
              <a:rPr lang="zh-TW" altLang="en-US" b="1" i="0" dirty="0"/>
              <a:t>或輔系抵免學分</a:t>
            </a:r>
            <a:r>
              <a:rPr lang="en-US" altLang="zh-TW" b="1" i="0" dirty="0"/>
              <a:t>)</a:t>
            </a:r>
            <a:r>
              <a:rPr lang="zh-TW" altLang="en-US" b="1" i="0" dirty="0"/>
              <a:t>、</a:t>
            </a:r>
            <a:r>
              <a:rPr lang="zh-TW" altLang="en-US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修畢研究所應修畢業學分證書</a:t>
            </a:r>
            <a:r>
              <a:rPr lang="en-US" altLang="zh-TW" b="1" i="0" dirty="0"/>
              <a:t>(</a:t>
            </a:r>
            <a:r>
              <a:rPr lang="zh-TW" altLang="en-US" b="1" i="0" dirty="0"/>
              <a:t>不含畢業論文</a:t>
            </a:r>
            <a:r>
              <a:rPr lang="en-US" altLang="zh-TW" b="1" i="0" dirty="0"/>
              <a:t>) </a:t>
            </a:r>
            <a:r>
              <a:rPr lang="en-US" altLang="zh-TW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108-2</a:t>
            </a:r>
            <a:r>
              <a:rPr lang="zh-TW" altLang="en-US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新增規範</a:t>
            </a:r>
            <a:r>
              <a:rPr lang="en-US" altLang="zh-TW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切結書</a:t>
            </a:r>
            <a:r>
              <a:rPr lang="en-US" altLang="zh-TW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i="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i="0" dirty="0"/>
              <a:t> 【</a:t>
            </a:r>
            <a:r>
              <a:rPr lang="zh-TW" altLang="en-US" i="0" dirty="0"/>
              <a:t>依教育部</a:t>
            </a:r>
            <a:r>
              <a:rPr lang="en-US" altLang="zh-TW" i="0" dirty="0"/>
              <a:t>108</a:t>
            </a:r>
            <a:r>
              <a:rPr lang="zh-TW" altLang="en-US" i="0" dirty="0"/>
              <a:t>年</a:t>
            </a:r>
            <a:r>
              <a:rPr lang="en-US" altLang="zh-TW" i="0" dirty="0"/>
              <a:t>4</a:t>
            </a:r>
            <a:r>
              <a:rPr lang="zh-TW" altLang="en-US" i="0" dirty="0"/>
              <a:t>月</a:t>
            </a:r>
            <a:r>
              <a:rPr lang="en-US" altLang="zh-TW" i="0" dirty="0"/>
              <a:t>12</a:t>
            </a:r>
            <a:r>
              <a:rPr lang="zh-TW" altLang="en-US" i="0" dirty="0"/>
              <a:t>日臺教師</a:t>
            </a:r>
            <a:r>
              <a:rPr lang="en-US" altLang="zh-TW" i="0" dirty="0"/>
              <a:t>(</a:t>
            </a:r>
            <a:r>
              <a:rPr lang="zh-TW" altLang="en-US" i="0" dirty="0"/>
              <a:t>二</a:t>
            </a:r>
            <a:r>
              <a:rPr lang="en-US" altLang="zh-TW" i="0" dirty="0"/>
              <a:t>) </a:t>
            </a:r>
            <a:r>
              <a:rPr lang="zh-TW" altLang="en-US" i="0" dirty="0"/>
              <a:t>字第</a:t>
            </a:r>
            <a:r>
              <a:rPr lang="en-US" altLang="zh-TW" i="0" dirty="0"/>
              <a:t>1080053947</a:t>
            </a:r>
            <a:r>
              <a:rPr lang="zh-TW" altLang="en-US" i="0" dirty="0"/>
              <a:t>號函</a:t>
            </a:r>
            <a:r>
              <a:rPr lang="en-US" altLang="zh-TW" b="1" i="0" dirty="0"/>
              <a:t>】 </a:t>
            </a:r>
            <a:endParaRPr lang="zh-TW" altLang="en-US" i="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768206"/>
      </p:ext>
    </p:extLst>
  </p:cSld>
  <p:clrMapOvr>
    <a:masterClrMapping/>
  </p:clrMapOvr>
</p:sld>
</file>

<file path=ppt/theme/theme1.xml><?xml version="1.0" encoding="utf-8"?>
<a:theme xmlns:a="http://schemas.openxmlformats.org/drawingml/2006/main" name="281TGp_consulting_light">
  <a:themeElements>
    <a:clrScheme name="Office 佈景主題 2">
      <a:dk1>
        <a:srgbClr val="333333"/>
      </a:dk1>
      <a:lt1>
        <a:srgbClr val="FFFFFF"/>
      </a:lt1>
      <a:dk2>
        <a:srgbClr val="000000"/>
      </a:dk2>
      <a:lt2>
        <a:srgbClr val="DDDDDD"/>
      </a:lt2>
      <a:accent1>
        <a:srgbClr val="25557B"/>
      </a:accent1>
      <a:accent2>
        <a:srgbClr val="E4C244"/>
      </a:accent2>
      <a:accent3>
        <a:srgbClr val="FFFFFF"/>
      </a:accent3>
      <a:accent4>
        <a:srgbClr val="2A2A2A"/>
      </a:accent4>
      <a:accent5>
        <a:srgbClr val="ACB4BF"/>
      </a:accent5>
      <a:accent6>
        <a:srgbClr val="CFB03D"/>
      </a:accent6>
      <a:hlink>
        <a:srgbClr val="669900"/>
      </a:hlink>
      <a:folHlink>
        <a:srgbClr val="B2B2B2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4357C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0AEBF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25557B"/>
        </a:accent1>
        <a:accent2>
          <a:srgbClr val="E4C244"/>
        </a:accent2>
        <a:accent3>
          <a:srgbClr val="FFFFFF"/>
        </a:accent3>
        <a:accent4>
          <a:srgbClr val="2A2A2A"/>
        </a:accent4>
        <a:accent5>
          <a:srgbClr val="ACB4BF"/>
        </a:accent5>
        <a:accent6>
          <a:srgbClr val="CFB03D"/>
        </a:accent6>
        <a:hlink>
          <a:srgbClr val="66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789F21"/>
        </a:accent1>
        <a:accent2>
          <a:srgbClr val="E9803F"/>
        </a:accent2>
        <a:accent3>
          <a:srgbClr val="FFFFFF"/>
        </a:accent3>
        <a:accent4>
          <a:srgbClr val="2C4868"/>
        </a:accent4>
        <a:accent5>
          <a:srgbClr val="BECDAB"/>
        </a:accent5>
        <a:accent6>
          <a:srgbClr val="D37338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281TGp_consulting_light</Template>
  <TotalTime>21651</TotalTime>
  <Words>1203</Words>
  <Application>Microsoft Office PowerPoint</Application>
  <PresentationFormat>A4 紙張 (210x297 公釐)</PresentationFormat>
  <Paragraphs>110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Noto Sans CJK TC Bold</vt:lpstr>
      <vt:lpstr>Noto Sans CJK TC Medium</vt:lpstr>
      <vt:lpstr>華康標楷體</vt:lpstr>
      <vt:lpstr>微軟正黑體</vt:lpstr>
      <vt:lpstr>新細明體</vt:lpstr>
      <vt:lpstr>標楷體</vt:lpstr>
      <vt:lpstr>Agency FB</vt:lpstr>
      <vt:lpstr>Arial</vt:lpstr>
      <vt:lpstr>Arial Narrow</vt:lpstr>
      <vt:lpstr>Candara</vt:lpstr>
      <vt:lpstr>MV Boli</vt:lpstr>
      <vt:lpstr>Times New Roman</vt:lpstr>
      <vt:lpstr>Wingdings</vt:lpstr>
      <vt:lpstr>Wingdings 2</vt:lpstr>
      <vt:lpstr>281TGp_consulting_light</vt:lpstr>
      <vt:lpstr>114年教師資格考試宣導說明會</vt:lpstr>
      <vt:lpstr>目錄大綱</vt:lpstr>
      <vt:lpstr> 一、相關法規及制度宣導 </vt:lpstr>
      <vt:lpstr>一、相關法規及制度宣導</vt:lpstr>
      <vt:lpstr>一、相關法規及制度宣導</vt:lpstr>
      <vt:lpstr>一、相關法規及制度宣導</vt:lpstr>
      <vt:lpstr> 二、報考資格審查/暫准報名流程 </vt:lpstr>
      <vt:lpstr>二、報考資格審查/暫准報名流程</vt:lpstr>
      <vt:lpstr>114年教師資格考試 應屆暫准報考對象 </vt:lpstr>
      <vt:lpstr>二、報考資格審查/暫准報名流程</vt:lpstr>
      <vt:lpstr>本校應屆暫准報考 意願調查&amp;學分審查流程 </vt:lpstr>
      <vt:lpstr>碩士/博士修畢畢業應修學分證明</vt:lpstr>
      <vt:lpstr>製作教育專業學分/任教專門學分表</vt:lpstr>
      <vt:lpstr>製作教育專業學分/任教專門學分表</vt:lpstr>
      <vt:lpstr>本校應屆暫准報考 意願調查及公告</vt:lpstr>
      <vt:lpstr>感謝聆聽 祝順利通過教師資格考試</vt:lpstr>
    </vt:vector>
  </TitlesOfParts>
  <Company>屏科大機械系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王柏村</dc:creator>
  <cp:lastModifiedBy>admin</cp:lastModifiedBy>
  <cp:revision>1429</cp:revision>
  <cp:lastPrinted>2024-03-07T03:06:33Z</cp:lastPrinted>
  <dcterms:created xsi:type="dcterms:W3CDTF">2000-03-21T10:28:01Z</dcterms:created>
  <dcterms:modified xsi:type="dcterms:W3CDTF">2025-02-27T03:51:31Z</dcterms:modified>
</cp:coreProperties>
</file>