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0"/>
  </p:notesMasterIdLst>
  <p:sldIdLst>
    <p:sldId id="261" r:id="rId2"/>
    <p:sldId id="262" r:id="rId3"/>
    <p:sldId id="263" r:id="rId4"/>
    <p:sldId id="256" r:id="rId5"/>
    <p:sldId id="264" r:id="rId6"/>
    <p:sldId id="260" r:id="rId7"/>
    <p:sldId id="265" r:id="rId8"/>
    <p:sldId id="259" r:id="rId9"/>
  </p:sldIdLst>
  <p:sldSz cx="12192000" cy="6858000"/>
  <p:notesSz cx="12192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68" y="-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8C59F-43EA-45A5-B994-D3B6FEBDF348}" type="datetimeFigureOut">
              <a:rPr lang="zh-TW" altLang="en-US" smtClean="0"/>
              <a:t>2020/3/25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2A718-DAEE-423E-830A-C93329D4D7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aa.npust.edu.tw/Minor/101Minor/101_Mino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140.122.64.68/upload/tep/news/news_1081211-1.pdf" TargetMode="External"/><Relationship Id="rId2" Type="http://schemas.openxmlformats.org/officeDocument/2006/relationships/hyperlink" Target="http://tecs.otecs.ntnu.edu.tw/upload/tep/5-1-3_word.od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tecs.otecs.ntnu.edu.tw/upload/tep/5_5_Document.odt" TargetMode="External"/><Relationship Id="rId4" Type="http://schemas.openxmlformats.org/officeDocument/2006/relationships/hyperlink" Target="http://140.122.64.68/upload/tep/news/news_1081127-2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rgbClr val="00206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國立屏東科技大學  師資培育中心</a:t>
            </a:r>
            <a:endParaRPr lang="zh-TW" altLang="en-US" dirty="0">
              <a:solidFill>
                <a:srgbClr val="00206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一、</a:t>
            </a:r>
            <a:r>
              <a:rPr lang="en-US" altLang="zh-TW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108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學年度起修習師資生採認</a:t>
            </a:r>
            <a:r>
              <a:rPr lang="en-US" altLang="zh-TW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/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抵免學分說明</a:t>
            </a:r>
            <a:endParaRPr lang="en-US" altLang="zh-TW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endParaRPr lang="en-US" altLang="zh-TW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endParaRPr lang="en-US" altLang="zh-TW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二、</a:t>
            </a:r>
            <a:r>
              <a:rPr lang="en-US" altLang="zh-TW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108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學年度任教專門學分採認</a:t>
            </a:r>
            <a:r>
              <a:rPr lang="en-US" altLang="zh-TW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/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抵免學分說明</a:t>
            </a:r>
            <a:endParaRPr lang="en-US" altLang="zh-TW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endParaRPr lang="en-US" altLang="zh-TW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報告者：劉宏慈助教</a:t>
            </a:r>
            <a:endParaRPr lang="en-US" altLang="zh-TW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endParaRPr lang="en-US" altLang="zh-TW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中華民國</a:t>
            </a:r>
            <a:r>
              <a:rPr lang="en-US" altLang="zh-TW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109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年</a:t>
            </a:r>
            <a:r>
              <a:rPr lang="en-US" altLang="zh-TW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3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月</a:t>
            </a:r>
            <a:r>
              <a:rPr lang="en-US" altLang="zh-TW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25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日</a:t>
            </a:r>
            <a:endParaRPr lang="zh-TW" altLang="en-US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536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accent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108</a:t>
            </a:r>
            <a:r>
              <a:rPr lang="zh-TW" altLang="en-US" dirty="0" smtClean="0">
                <a:solidFill>
                  <a:schemeClr val="accent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學年度師資職前教育專業課程</a:t>
            </a:r>
            <a:endParaRPr lang="zh-TW" altLang="en-US" dirty="0">
              <a:solidFill>
                <a:schemeClr val="accent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5" y="2057400"/>
            <a:ext cx="677333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2057400" y="3810000"/>
            <a:ext cx="342900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4343400" y="2971800"/>
            <a:ext cx="2057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63303"/>
            <a:ext cx="4849238" cy="272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單箭頭接點 9"/>
          <p:cNvCxnSpPr/>
          <p:nvPr/>
        </p:nvCxnSpPr>
        <p:spPr>
          <a:xfrm>
            <a:off x="5029200" y="3962400"/>
            <a:ext cx="1371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39866"/>
            <a:ext cx="392853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accent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108</a:t>
            </a:r>
            <a:r>
              <a:rPr lang="zh-TW" altLang="en-US" dirty="0" smtClean="0">
                <a:solidFill>
                  <a:schemeClr val="accent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學年任教專門課程學分表及採認單</a:t>
            </a:r>
            <a:endParaRPr lang="zh-TW" altLang="en-US" dirty="0">
              <a:solidFill>
                <a:schemeClr val="accent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3581400" y="3352800"/>
            <a:ext cx="24384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12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 5"/>
          <p:cNvSpPr/>
          <p:nvPr/>
        </p:nvSpPr>
        <p:spPr>
          <a:xfrm>
            <a:off x="4216400" y="4038600"/>
            <a:ext cx="2489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728609" y="2895600"/>
            <a:ext cx="2971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85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8404" y="2369566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454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8405" y="2369566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8000" y="0"/>
                </a:lnTo>
              </a:path>
            </a:pathLst>
          </a:custGeom>
          <a:ln w="4546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45005" y="1588462"/>
            <a:ext cx="9174480" cy="4180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4445" algn="ctr">
              <a:lnSpc>
                <a:spcPct val="99600"/>
              </a:lnSpc>
            </a:pPr>
            <a:r>
              <a:rPr sz="6000" b="1" dirty="0">
                <a:latin typeface="微軟正黑體"/>
                <a:cs typeface="微軟正黑體"/>
              </a:rPr>
              <a:t>需取得</a:t>
            </a:r>
            <a:r>
              <a:rPr sz="6000" b="1" dirty="0">
                <a:solidFill>
                  <a:srgbClr val="FF0000"/>
                </a:solidFill>
                <a:latin typeface="微軟正黑體"/>
                <a:cs typeface="微軟正黑體"/>
              </a:rPr>
              <a:t>本校</a:t>
            </a:r>
            <a:r>
              <a:rPr sz="6000" b="1" dirty="0">
                <a:latin typeface="微軟正黑體"/>
                <a:cs typeface="微軟正黑體"/>
              </a:rPr>
              <a:t>該科</a:t>
            </a:r>
            <a:r>
              <a:rPr sz="6000" b="1" spc="-5" dirty="0">
                <a:latin typeface="微軟正黑體"/>
                <a:cs typeface="微軟正黑體"/>
              </a:rPr>
              <a:t>目</a:t>
            </a:r>
            <a:r>
              <a:rPr sz="6000" b="1" dirty="0">
                <a:solidFill>
                  <a:srgbClr val="0000FF"/>
                </a:solidFill>
                <a:latin typeface="微軟正黑體"/>
                <a:cs typeface="微軟正黑體"/>
              </a:rPr>
              <a:t>培育系所 </a:t>
            </a:r>
            <a:r>
              <a:rPr sz="6000" b="1" spc="-5" dirty="0" err="1">
                <a:solidFill>
                  <a:srgbClr val="0D0D0D"/>
                </a:solidFill>
                <a:latin typeface="微軟正黑體"/>
                <a:cs typeface="微軟正黑體"/>
              </a:rPr>
              <a:t>之畢業證書或</a:t>
            </a:r>
            <a:r>
              <a:rPr sz="6000" b="1" dirty="0" err="1">
                <a:solidFill>
                  <a:srgbClr val="0D0D0D"/>
                </a:solidFill>
                <a:latin typeface="微軟正黑體"/>
                <a:cs typeface="微軟正黑體"/>
              </a:rPr>
              <a:t>輔</a:t>
            </a:r>
            <a:r>
              <a:rPr sz="6000" b="1" spc="-5" dirty="0" err="1">
                <a:solidFill>
                  <a:srgbClr val="0D0D0D"/>
                </a:solidFill>
                <a:latin typeface="微軟正黑體"/>
                <a:cs typeface="微軟正黑體"/>
              </a:rPr>
              <a:t>系或雙主修</a:t>
            </a:r>
            <a:r>
              <a:rPr sz="6000" b="1" spc="-5" dirty="0">
                <a:solidFill>
                  <a:srgbClr val="0D0D0D"/>
                </a:solidFill>
                <a:latin typeface="微軟正黑體"/>
                <a:cs typeface="微軟正黑體"/>
              </a:rPr>
              <a:t> </a:t>
            </a:r>
            <a:r>
              <a:rPr sz="6000" b="1" dirty="0" err="1" smtClean="0">
                <a:solidFill>
                  <a:srgbClr val="0D0D0D"/>
                </a:solidFill>
                <a:latin typeface="微軟正黑體"/>
                <a:cs typeface="微軟正黑體"/>
              </a:rPr>
              <a:t>證明文件</a:t>
            </a:r>
            <a:endParaRPr sz="6000" dirty="0" smtClean="0">
              <a:latin typeface="微軟正黑體"/>
              <a:cs typeface="微軟正黑體"/>
            </a:endParaRPr>
          </a:p>
          <a:p>
            <a:pPr algn="ctr">
              <a:lnSpc>
                <a:spcPct val="100000"/>
              </a:lnSpc>
              <a:spcBef>
                <a:spcPts val="3820"/>
              </a:spcBef>
            </a:pPr>
            <a:r>
              <a:rPr sz="6000" b="1" dirty="0" err="1" smtClean="0">
                <a:solidFill>
                  <a:srgbClr val="FF0000"/>
                </a:solidFill>
                <a:latin typeface="微軟正黑體"/>
                <a:cs typeface="微軟正黑體"/>
              </a:rPr>
              <a:t>最新消息請詳閱下面資訊</a:t>
            </a:r>
            <a:r>
              <a:rPr sz="6000" b="1" dirty="0">
                <a:solidFill>
                  <a:srgbClr val="FF0000"/>
                </a:solidFill>
                <a:latin typeface="微軟正黑體"/>
                <a:cs typeface="微軟正黑體"/>
              </a:rPr>
              <a:t>！</a:t>
            </a:r>
            <a:endParaRPr sz="6000" dirty="0">
              <a:latin typeface="微軟正黑體"/>
              <a:cs typeface="微軟正黑體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981" y="525434"/>
            <a:ext cx="1038923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575"/>
              </a:lnSpc>
            </a:pPr>
            <a:r>
              <a:rPr sz="4800" spc="-2400" dirty="0" smtClean="0">
                <a:solidFill>
                  <a:srgbClr val="C00000"/>
                </a:solidFill>
                <a:latin typeface="MS Gothic"/>
                <a:cs typeface="MS Gothic"/>
              </a:rPr>
              <a:t>【</a:t>
            </a:r>
            <a:r>
              <a:rPr lang="zh-TW" altLang="en-US" sz="4800" spc="-2400" dirty="0" smtClean="0">
                <a:solidFill>
                  <a:srgbClr val="C00000"/>
                </a:solidFill>
                <a:latin typeface="MS Gothic"/>
                <a:cs typeface="MS Gothic"/>
              </a:rPr>
              <a:t> </a:t>
            </a:r>
            <a:r>
              <a:rPr sz="4800" spc="-5" dirty="0" err="1" smtClean="0">
                <a:solidFill>
                  <a:schemeClr val="accent6"/>
                </a:solidFill>
                <a:latin typeface="MS Gothic"/>
                <a:cs typeface="MS Gothic"/>
              </a:rPr>
              <a:t>教育部發布</a:t>
            </a:r>
            <a:r>
              <a:rPr sz="4800" spc="-2400" dirty="0" err="1" smtClean="0">
                <a:solidFill>
                  <a:schemeClr val="accent6"/>
                </a:solidFill>
                <a:latin typeface="MS Gothic"/>
                <a:cs typeface="MS Gothic"/>
              </a:rPr>
              <a:t>】</a:t>
            </a:r>
            <a:r>
              <a:rPr sz="4800" spc="-5" dirty="0" err="1" smtClean="0">
                <a:solidFill>
                  <a:schemeClr val="accent6"/>
                </a:solidFill>
                <a:latin typeface="MS Gothic"/>
                <a:cs typeface="MS Gothic"/>
              </a:rPr>
              <a:t>專門課程學分檢核前</a:t>
            </a:r>
            <a:endParaRPr sz="4800" dirty="0">
              <a:solidFill>
                <a:schemeClr val="accent6"/>
              </a:solidFill>
              <a:latin typeface="MS Gothic"/>
              <a:cs typeface="MS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 txBox="1">
            <a:spLocks noGrp="1"/>
          </p:cNvSpPr>
          <p:nvPr>
            <p:ph type="title"/>
          </p:nvPr>
        </p:nvSpPr>
        <p:spPr>
          <a:xfrm>
            <a:off x="457200" y="389692"/>
            <a:ext cx="109728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30" dirty="0">
                <a:solidFill>
                  <a:srgbClr val="002060"/>
                </a:solidFill>
                <a:latin typeface="微軟正黑體"/>
                <a:cs typeface="微軟正黑體"/>
              </a:rPr>
              <a:t>108學年度取得師資生資格者：</a:t>
            </a:r>
            <a:endParaRPr sz="4400" dirty="0">
              <a:solidFill>
                <a:srgbClr val="002060"/>
              </a:solidFill>
              <a:latin typeface="微軟正黑體"/>
              <a:cs typeface="微軟正黑體"/>
            </a:endParaRPr>
          </a:p>
        </p:txBody>
      </p:sp>
      <p:sp>
        <p:nvSpPr>
          <p:cNvPr id="5" name="object 13"/>
          <p:cNvSpPr txBox="1">
            <a:spLocks noGrp="1"/>
          </p:cNvSpPr>
          <p:nvPr>
            <p:ph idx="1"/>
          </p:nvPr>
        </p:nvSpPr>
        <p:spPr>
          <a:xfrm>
            <a:off x="381000" y="1066800"/>
            <a:ext cx="10972800" cy="5029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86715">
              <a:lnSpc>
                <a:spcPct val="100099"/>
              </a:lnSpc>
              <a:tabLst>
                <a:tab pos="316865" algn="l"/>
              </a:tabLst>
            </a:pPr>
            <a:r>
              <a:rPr sz="2400" b="1" dirty="0">
                <a:latin typeface="微軟正黑體"/>
                <a:cs typeface="微軟正黑體"/>
              </a:rPr>
              <a:t>詳見各師資生應修習之專門課程一覽表，</a:t>
            </a:r>
            <a:r>
              <a:rPr sz="2800" b="1" dirty="0">
                <a:solidFill>
                  <a:srgbClr val="FF0000"/>
                </a:solidFill>
                <a:latin typeface="微軟正黑體"/>
                <a:cs typeface="微軟正黑體"/>
              </a:rPr>
              <a:t>一律需取得</a:t>
            </a:r>
            <a:r>
              <a:rPr sz="2400" b="1" dirty="0">
                <a:latin typeface="微軟正黑體"/>
                <a:cs typeface="微軟正黑體"/>
              </a:rPr>
              <a:t>應修習之專門課程一覽表， </a:t>
            </a:r>
            <a:r>
              <a:rPr sz="2400" b="1" u="heavy" spc="-2400" dirty="0" smtClean="0">
                <a:solidFill>
                  <a:srgbClr val="FF0000"/>
                </a:solidFill>
                <a:latin typeface="微軟正黑體"/>
                <a:cs typeface="微軟正黑體"/>
              </a:rPr>
              <a:t>該</a:t>
            </a:r>
            <a:r>
              <a:rPr sz="2400" u="heavy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u="heavy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2400" b="1" u="heavy" dirty="0" err="1" smtClean="0">
                <a:solidFill>
                  <a:srgbClr val="FF0000"/>
                </a:solidFill>
                <a:latin typeface="微軟正黑體"/>
                <a:cs typeface="微軟正黑體"/>
              </a:rPr>
              <a:t>表所列本校培育系所</a:t>
            </a:r>
            <a:r>
              <a:rPr sz="2400" u="heavy" spc="-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微軟正黑體"/>
                <a:cs typeface="微軟正黑體"/>
              </a:rPr>
              <a:t>畢業證書或輔系或雙主修證明文件，等同具備其要件。 </a:t>
            </a:r>
            <a:r>
              <a:rPr sz="2400" b="1" dirty="0">
                <a:solidFill>
                  <a:srgbClr val="0000FF"/>
                </a:solidFill>
                <a:latin typeface="微軟正黑體"/>
                <a:cs typeface="微軟正黑體"/>
              </a:rPr>
              <a:t>其餘表上未列之</a:t>
            </a:r>
            <a:r>
              <a:rPr sz="2400" b="1" dirty="0">
                <a:solidFill>
                  <a:srgbClr val="FF0000"/>
                </a:solidFill>
                <a:latin typeface="微軟正黑體"/>
                <a:cs typeface="微軟正黑體"/>
              </a:rPr>
              <a:t>校內外系所</a:t>
            </a:r>
            <a:r>
              <a:rPr sz="2400" b="1" dirty="0">
                <a:solidFill>
                  <a:srgbClr val="0000FF"/>
                </a:solidFill>
                <a:latin typeface="微軟正黑體"/>
                <a:cs typeface="微軟正黑體"/>
              </a:rPr>
              <a:t>～ </a:t>
            </a:r>
            <a:endParaRPr lang="en-US" sz="2400" b="1" dirty="0" smtClean="0">
              <a:solidFill>
                <a:srgbClr val="0000FF"/>
              </a:solidFill>
              <a:latin typeface="微軟正黑體"/>
              <a:cs typeface="微軟正黑體"/>
            </a:endParaRPr>
          </a:p>
          <a:p>
            <a:pPr marL="12700" marR="386715">
              <a:lnSpc>
                <a:spcPct val="100099"/>
              </a:lnSpc>
              <a:tabLst>
                <a:tab pos="316865" algn="l"/>
              </a:tabLst>
            </a:pPr>
            <a:r>
              <a:rPr sz="2400" b="1" dirty="0" err="1" smtClean="0">
                <a:solidFill>
                  <a:srgbClr val="0000FF"/>
                </a:solidFill>
                <a:latin typeface="微軟正黑體"/>
                <a:cs typeface="微軟正黑體"/>
              </a:rPr>
              <a:t>學士班</a:t>
            </a:r>
            <a:r>
              <a:rPr sz="2400" b="1" dirty="0" err="1">
                <a:solidFill>
                  <a:srgbClr val="0000FF"/>
                </a:solidFill>
                <a:latin typeface="微軟正黑體"/>
                <a:cs typeface="微軟正黑體"/>
              </a:rPr>
              <a:t>：需加修該科培育系所輔系或雙主修課程，並取得畢業證書證明</a:t>
            </a:r>
            <a:r>
              <a:rPr sz="2400" b="1" dirty="0" smtClean="0">
                <a:solidFill>
                  <a:srgbClr val="0000FF"/>
                </a:solidFill>
                <a:latin typeface="微軟正黑體"/>
                <a:cs typeface="微軟正黑體"/>
              </a:rPr>
              <a:t>。</a:t>
            </a:r>
            <a:endParaRPr lang="en-US" sz="2400" b="1" dirty="0" smtClean="0">
              <a:solidFill>
                <a:srgbClr val="0000FF"/>
              </a:solidFill>
              <a:latin typeface="微軟正黑體"/>
              <a:cs typeface="微軟正黑體"/>
            </a:endParaRPr>
          </a:p>
          <a:p>
            <a:pPr marL="12700" marR="386715">
              <a:lnSpc>
                <a:spcPct val="100099"/>
              </a:lnSpc>
              <a:tabLst>
                <a:tab pos="316865" algn="l"/>
              </a:tabLst>
            </a:pPr>
            <a:r>
              <a:rPr sz="2400" b="1" dirty="0" err="1" smtClean="0">
                <a:solidFill>
                  <a:srgbClr val="0000FF"/>
                </a:solidFill>
                <a:latin typeface="微軟正黑體"/>
                <a:cs typeface="微軟正黑體"/>
              </a:rPr>
              <a:t>碩博班</a:t>
            </a:r>
            <a:r>
              <a:rPr sz="2400" b="1" dirty="0" err="1">
                <a:solidFill>
                  <a:srgbClr val="0000FF"/>
                </a:solidFill>
                <a:latin typeface="微軟正黑體"/>
                <a:cs typeface="微軟正黑體"/>
              </a:rPr>
              <a:t>：如學士班已取得本校前述之畢業證書者，</a:t>
            </a:r>
            <a:r>
              <a:rPr sz="2400" b="1" dirty="0" err="1" smtClean="0">
                <a:solidFill>
                  <a:srgbClr val="0000FF"/>
                </a:solidFill>
                <a:latin typeface="微軟正黑體"/>
                <a:cs typeface="微軟正黑體"/>
              </a:rPr>
              <a:t>即可用該證書等同具備資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/>
                <a:cs typeface="微軟正黑體"/>
              </a:rPr>
              <a:t> </a:t>
            </a:r>
            <a:r>
              <a:rPr sz="2400" b="1" dirty="0" smtClean="0">
                <a:solidFill>
                  <a:srgbClr val="0000FF"/>
                </a:solidFill>
                <a:latin typeface="微軟正黑體"/>
                <a:cs typeface="微軟正黑體"/>
              </a:rPr>
              <a:t>格，或碩班就讀本校該研究所</a:t>
            </a:r>
            <a:r>
              <a:rPr sz="2400" b="1" dirty="0">
                <a:solidFill>
                  <a:srgbClr val="0000FF"/>
                </a:solidFill>
                <a:latin typeface="微軟正黑體"/>
                <a:cs typeface="微軟正黑體"/>
              </a:rPr>
              <a:t>，取得碩班畢業證書也可以，</a:t>
            </a:r>
            <a:r>
              <a:rPr sz="2400" b="1" dirty="0" smtClean="0">
                <a:solidFill>
                  <a:srgbClr val="0000FF"/>
                </a:solidFill>
                <a:latin typeface="微軟正黑體"/>
                <a:cs typeface="微軟正黑體"/>
              </a:rPr>
              <a:t>不然就需要在修習師資職前教育課程同時下修該培育系所輔系課程</a:t>
            </a:r>
            <a:r>
              <a:rPr sz="2400" b="1" dirty="0">
                <a:solidFill>
                  <a:srgbClr val="0000FF"/>
                </a:solidFill>
                <a:latin typeface="微軟正黑體"/>
                <a:cs typeface="微軟正黑體"/>
              </a:rPr>
              <a:t>，取得輔系證明文件。</a:t>
            </a:r>
            <a:endParaRPr sz="2400" dirty="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solidFill>
                  <a:srgbClr val="7E7E7E"/>
                </a:solidFill>
                <a:latin typeface="微軟正黑體"/>
                <a:cs typeface="微軟正黑體"/>
              </a:rPr>
              <a:t>舉例：</a:t>
            </a:r>
            <a:endParaRPr sz="2200" dirty="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200" b="1" dirty="0" smtClean="0">
                <a:solidFill>
                  <a:srgbClr val="0000FF"/>
                </a:solidFill>
                <a:latin typeface="微軟正黑體"/>
                <a:cs typeface="微軟正黑體"/>
              </a:rPr>
              <a:t>修習</a:t>
            </a:r>
            <a:r>
              <a:rPr sz="2200" b="1" dirty="0">
                <a:solidFill>
                  <a:srgbClr val="0000FF"/>
                </a:solidFill>
                <a:latin typeface="微軟正黑體"/>
                <a:cs typeface="微軟正黑體"/>
              </a:rPr>
              <a:t>108版英語文專長者</a:t>
            </a:r>
            <a:r>
              <a:rPr sz="2200" b="1" spc="-10" dirty="0">
                <a:solidFill>
                  <a:srgbClr val="0000FF"/>
                </a:solidFill>
                <a:latin typeface="微軟正黑體"/>
                <a:cs typeface="微軟正黑體"/>
              </a:rPr>
              <a:t>：</a:t>
            </a:r>
            <a:r>
              <a:rPr sz="2200" b="1" dirty="0">
                <a:solidFill>
                  <a:srgbClr val="7E7E7E"/>
                </a:solidFill>
                <a:latin typeface="微軟正黑體"/>
                <a:cs typeface="微軟正黑體"/>
              </a:rPr>
              <a:t>僅</a:t>
            </a:r>
            <a:r>
              <a:rPr sz="2200" b="1" spc="-10" dirty="0">
                <a:solidFill>
                  <a:srgbClr val="7E7E7E"/>
                </a:solidFill>
                <a:latin typeface="微軟正黑體"/>
                <a:cs typeface="微軟正黑體"/>
              </a:rPr>
              <a:t>有</a:t>
            </a:r>
            <a:r>
              <a:rPr sz="2200" b="1" dirty="0">
                <a:solidFill>
                  <a:srgbClr val="7E7E7E"/>
                </a:solidFill>
                <a:latin typeface="微軟正黑體"/>
                <a:cs typeface="微軟正黑體"/>
              </a:rPr>
              <a:t>該表所列，</a:t>
            </a:r>
            <a:r>
              <a:rPr sz="2200" b="1" spc="-15" dirty="0" smtClean="0">
                <a:solidFill>
                  <a:srgbClr val="7E7E7E"/>
                </a:solidFill>
                <a:latin typeface="微軟正黑體"/>
                <a:cs typeface="微軟正黑體"/>
              </a:rPr>
              <a:t>且</a:t>
            </a:r>
            <a:r>
              <a:rPr sz="2200" b="1" dirty="0" smtClean="0">
                <a:solidFill>
                  <a:srgbClr val="7E7E7E"/>
                </a:solidFill>
                <a:latin typeface="微軟正黑體"/>
                <a:cs typeface="微軟正黑體"/>
              </a:rPr>
              <a:t>為</a:t>
            </a:r>
            <a:r>
              <a:rPr sz="2200" b="1" dirty="0" smtClean="0">
                <a:solidFill>
                  <a:srgbClr val="0000FF"/>
                </a:solidFill>
                <a:latin typeface="微軟正黑體"/>
                <a:cs typeface="微軟正黑體"/>
              </a:rPr>
              <a:t>本</a:t>
            </a:r>
            <a:r>
              <a:rPr sz="2200" b="1" spc="-10" dirty="0" smtClean="0">
                <a:solidFill>
                  <a:srgbClr val="0000FF"/>
                </a:solidFill>
                <a:latin typeface="微軟正黑體"/>
                <a:cs typeface="微軟正黑體"/>
              </a:rPr>
              <a:t>校</a:t>
            </a:r>
            <a:r>
              <a:rPr lang="zh-TW" altLang="en-US" sz="2200" b="1" dirty="0" smtClean="0">
                <a:solidFill>
                  <a:srgbClr val="7E7E7E"/>
                </a:solidFill>
                <a:latin typeface="微軟正黑體"/>
                <a:cs typeface="微軟正黑體"/>
              </a:rPr>
              <a:t>應用外語</a:t>
            </a:r>
            <a:r>
              <a:rPr sz="2200" b="1" dirty="0" err="1" smtClean="0">
                <a:solidFill>
                  <a:srgbClr val="7E7E7E"/>
                </a:solidFill>
                <a:latin typeface="微軟正黑體"/>
                <a:cs typeface="微軟正黑體"/>
              </a:rPr>
              <a:t>系所之</a:t>
            </a:r>
            <a:r>
              <a:rPr sz="2200" b="1" spc="-15" dirty="0" err="1" smtClean="0">
                <a:solidFill>
                  <a:srgbClr val="7E7E7E"/>
                </a:solidFill>
                <a:latin typeface="微軟正黑體"/>
                <a:cs typeface="微軟正黑體"/>
              </a:rPr>
              <a:t>上</a:t>
            </a:r>
            <a:r>
              <a:rPr sz="2200" b="1" dirty="0" err="1" smtClean="0">
                <a:solidFill>
                  <a:srgbClr val="7E7E7E"/>
                </a:solidFill>
                <a:latin typeface="微軟正黑體"/>
                <a:cs typeface="微軟正黑體"/>
              </a:rPr>
              <a:t>述證明文</a:t>
            </a:r>
            <a:r>
              <a:rPr sz="2200" b="1" spc="-10" dirty="0" err="1" smtClean="0">
                <a:solidFill>
                  <a:srgbClr val="7E7E7E"/>
                </a:solidFill>
                <a:latin typeface="微軟正黑體"/>
                <a:cs typeface="微軟正黑體"/>
              </a:rPr>
              <a:t>件</a:t>
            </a:r>
            <a:r>
              <a:rPr sz="2200" b="1" dirty="0">
                <a:solidFill>
                  <a:srgbClr val="7E7E7E"/>
                </a:solidFill>
                <a:latin typeface="微軟正黑體"/>
                <a:cs typeface="微軟正黑體"/>
              </a:rPr>
              <a:t>。</a:t>
            </a:r>
            <a:endParaRPr sz="2200" dirty="0">
              <a:latin typeface="微軟正黑體"/>
              <a:cs typeface="微軟正黑體"/>
            </a:endParaRPr>
          </a:p>
          <a:p>
            <a:pPr marL="354965" marR="125730" indent="-342900">
              <a:tabLst>
                <a:tab pos="354965" algn="l"/>
              </a:tabLst>
            </a:pPr>
            <a:r>
              <a:rPr sz="2200" b="1" dirty="0" smtClean="0">
                <a:solidFill>
                  <a:srgbClr val="0000FF"/>
                </a:solidFill>
                <a:latin typeface="微軟正黑體"/>
                <a:cs typeface="微軟正黑體"/>
              </a:rPr>
              <a:t>修習</a:t>
            </a:r>
            <a:r>
              <a:rPr sz="2200" b="1" dirty="0">
                <a:solidFill>
                  <a:srgbClr val="0000FF"/>
                </a:solidFill>
                <a:latin typeface="微軟正黑體"/>
                <a:cs typeface="微軟正黑體"/>
              </a:rPr>
              <a:t>108</a:t>
            </a:r>
            <a:r>
              <a:rPr sz="2200" b="1" dirty="0" smtClean="0">
                <a:solidFill>
                  <a:srgbClr val="0000FF"/>
                </a:solidFill>
                <a:latin typeface="微軟正黑體"/>
                <a:cs typeface="微軟正黑體"/>
              </a:rPr>
              <a:t>版</a:t>
            </a:r>
            <a:r>
              <a:rPr lang="zh-TW" altLang="en-US" sz="2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商業與管理群</a:t>
            </a:r>
            <a:r>
              <a:rPr lang="en-US" altLang="zh-TW" sz="2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-</a:t>
            </a:r>
            <a:r>
              <a:rPr lang="zh-TW" altLang="en-US" sz="2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資管專長</a:t>
            </a:r>
            <a:r>
              <a:rPr sz="2200" b="1" dirty="0" err="1" smtClean="0">
                <a:solidFill>
                  <a:srgbClr val="0000FF"/>
                </a:solidFill>
                <a:latin typeface="微軟正黑體"/>
                <a:cs typeface="微軟正黑體"/>
              </a:rPr>
              <a:t>者</a:t>
            </a:r>
            <a:r>
              <a:rPr sz="2200" b="1" spc="-10" dirty="0" err="1">
                <a:solidFill>
                  <a:srgbClr val="0000FF"/>
                </a:solidFill>
                <a:latin typeface="微軟正黑體"/>
                <a:cs typeface="微軟正黑體"/>
              </a:rPr>
              <a:t>：</a:t>
            </a:r>
            <a:r>
              <a:rPr sz="2200" b="1" dirty="0" err="1">
                <a:solidFill>
                  <a:srgbClr val="7E7E7E"/>
                </a:solidFill>
                <a:latin typeface="微軟正黑體"/>
                <a:cs typeface="微軟正黑體"/>
              </a:rPr>
              <a:t>僅有該</a:t>
            </a:r>
            <a:r>
              <a:rPr sz="2200" b="1" spc="-15" dirty="0" err="1">
                <a:solidFill>
                  <a:srgbClr val="7E7E7E"/>
                </a:solidFill>
                <a:latin typeface="微軟正黑體"/>
                <a:cs typeface="微軟正黑體"/>
              </a:rPr>
              <a:t>表</a:t>
            </a:r>
            <a:r>
              <a:rPr sz="2200" b="1" dirty="0" err="1">
                <a:solidFill>
                  <a:srgbClr val="7E7E7E"/>
                </a:solidFill>
                <a:latin typeface="微軟正黑體"/>
                <a:cs typeface="微軟正黑體"/>
              </a:rPr>
              <a:t>所列，</a:t>
            </a:r>
            <a:r>
              <a:rPr sz="2200" b="1" dirty="0" err="1" smtClean="0">
                <a:solidFill>
                  <a:srgbClr val="7E7E7E"/>
                </a:solidFill>
                <a:latin typeface="微軟正黑體"/>
                <a:cs typeface="微軟正黑體"/>
              </a:rPr>
              <a:t>且</a:t>
            </a:r>
            <a:r>
              <a:rPr sz="2200" b="1" spc="-5" dirty="0" err="1" smtClean="0">
                <a:solidFill>
                  <a:srgbClr val="7E7E7E"/>
                </a:solidFill>
                <a:latin typeface="微軟正黑體"/>
                <a:cs typeface="微軟正黑體"/>
              </a:rPr>
              <a:t>為</a:t>
            </a:r>
            <a:r>
              <a:rPr sz="2200" b="1" spc="-10" dirty="0" err="1" smtClean="0">
                <a:solidFill>
                  <a:srgbClr val="0000FF"/>
                </a:solidFill>
                <a:latin typeface="微軟正黑體"/>
                <a:cs typeface="微軟正黑體"/>
              </a:rPr>
              <a:t>本</a:t>
            </a:r>
            <a:r>
              <a:rPr sz="2200" b="1" dirty="0" err="1" smtClean="0">
                <a:solidFill>
                  <a:srgbClr val="0000FF"/>
                </a:solidFill>
                <a:latin typeface="微軟正黑體"/>
                <a:cs typeface="微軟正黑體"/>
              </a:rPr>
              <a:t>校</a:t>
            </a:r>
            <a:r>
              <a:rPr lang="zh-TW" altLang="en-US" sz="2200" b="1" dirty="0" smtClean="0">
                <a:solidFill>
                  <a:srgbClr val="7E7E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資訊管理系</a:t>
            </a:r>
            <a:r>
              <a:rPr sz="2200" b="1" dirty="0" err="1" smtClean="0">
                <a:solidFill>
                  <a:srgbClr val="7E7E7E"/>
                </a:solidFill>
                <a:latin typeface="微軟正黑體"/>
                <a:cs typeface="微軟正黑體"/>
              </a:rPr>
              <a:t>畢業證</a:t>
            </a:r>
            <a:r>
              <a:rPr sz="2200" b="1" spc="-15" dirty="0" err="1" smtClean="0">
                <a:solidFill>
                  <a:srgbClr val="7E7E7E"/>
                </a:solidFill>
                <a:latin typeface="微軟正黑體"/>
                <a:cs typeface="微軟正黑體"/>
              </a:rPr>
              <a:t>書</a:t>
            </a:r>
            <a:r>
              <a:rPr sz="2200" b="1" dirty="0" err="1" smtClean="0">
                <a:solidFill>
                  <a:srgbClr val="7E7E7E"/>
                </a:solidFill>
                <a:latin typeface="微軟正黑體"/>
                <a:cs typeface="微軟正黑體"/>
              </a:rPr>
              <a:t>或雙主修</a:t>
            </a:r>
            <a:r>
              <a:rPr lang="zh-TW" altLang="en-US" sz="2200" b="1" dirty="0" smtClean="0">
                <a:solidFill>
                  <a:srgbClr val="7E7E7E"/>
                </a:solidFill>
                <a:latin typeface="微軟正黑體"/>
                <a:cs typeface="微軟正黑體"/>
              </a:rPr>
              <a:t>、</a:t>
            </a:r>
            <a:r>
              <a:rPr lang="zh-TW" altLang="en-US" sz="2200" b="1" dirty="0" smtClean="0">
                <a:solidFill>
                  <a:srgbClr val="7E7E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輔系</a:t>
            </a:r>
            <a:r>
              <a:rPr sz="2200" b="1" dirty="0" err="1" smtClean="0">
                <a:solidFill>
                  <a:srgbClr val="7E7E7E"/>
                </a:solidFill>
                <a:latin typeface="微軟正黑體"/>
                <a:cs typeface="微軟正黑體"/>
              </a:rPr>
              <a:t>之上述證明文</a:t>
            </a:r>
            <a:r>
              <a:rPr sz="2200" b="1" spc="-10" dirty="0" err="1" smtClean="0">
                <a:solidFill>
                  <a:srgbClr val="7E7E7E"/>
                </a:solidFill>
                <a:latin typeface="微軟正黑體"/>
                <a:cs typeface="微軟正黑體"/>
              </a:rPr>
              <a:t>件</a:t>
            </a:r>
            <a:r>
              <a:rPr sz="2200" b="1" dirty="0">
                <a:solidFill>
                  <a:srgbClr val="7E7E7E"/>
                </a:solidFill>
                <a:latin typeface="微軟正黑體"/>
                <a:cs typeface="微軟正黑體"/>
              </a:rPr>
              <a:t>。</a:t>
            </a:r>
            <a:endParaRPr sz="2200" dirty="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200" b="1" spc="-5" dirty="0" smtClean="0">
                <a:solidFill>
                  <a:srgbClr val="0000FF"/>
                </a:solidFill>
                <a:latin typeface="微軟正黑體"/>
                <a:cs typeface="微軟正黑體"/>
              </a:rPr>
              <a:t>修習</a:t>
            </a:r>
            <a:r>
              <a:rPr sz="2200" b="1" dirty="0">
                <a:solidFill>
                  <a:srgbClr val="0000FF"/>
                </a:solidFill>
                <a:latin typeface="微軟正黑體"/>
                <a:cs typeface="微軟正黑體"/>
              </a:rPr>
              <a:t>108</a:t>
            </a:r>
            <a:r>
              <a:rPr sz="2200" b="1" spc="-5" dirty="0" smtClean="0">
                <a:solidFill>
                  <a:srgbClr val="0000FF"/>
                </a:solidFill>
                <a:latin typeface="微軟正黑體"/>
                <a:cs typeface="微軟正黑體"/>
              </a:rPr>
              <a:t>版</a:t>
            </a:r>
            <a:r>
              <a:rPr lang="zh-TW" altLang="en-US" sz="2200" b="1" spc="-5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餐旅</a:t>
            </a:r>
            <a:r>
              <a:rPr sz="2200" b="1" spc="-1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群</a:t>
            </a:r>
            <a:r>
              <a:rPr sz="2200" b="1" spc="-5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-</a:t>
            </a:r>
            <a:r>
              <a:rPr lang="zh-TW" altLang="en-US" sz="2200" b="1" spc="-1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觀光專長</a:t>
            </a:r>
            <a:r>
              <a:rPr sz="2200" b="1" dirty="0" err="1" smtClean="0">
                <a:solidFill>
                  <a:srgbClr val="0000FF"/>
                </a:solidFill>
                <a:latin typeface="微軟正黑體"/>
                <a:cs typeface="微軟正黑體"/>
              </a:rPr>
              <a:t>者</a:t>
            </a:r>
            <a:r>
              <a:rPr sz="2200" b="1" spc="-5" dirty="0" err="1">
                <a:solidFill>
                  <a:srgbClr val="0000FF"/>
                </a:solidFill>
                <a:latin typeface="微軟正黑體"/>
                <a:cs typeface="微軟正黑體"/>
              </a:rPr>
              <a:t>：</a:t>
            </a:r>
            <a:r>
              <a:rPr sz="2200" b="1" spc="-10" dirty="0" err="1">
                <a:solidFill>
                  <a:srgbClr val="7E7E7E"/>
                </a:solidFill>
                <a:latin typeface="微軟正黑體"/>
                <a:cs typeface="微軟正黑體"/>
              </a:rPr>
              <a:t>僅</a:t>
            </a:r>
            <a:r>
              <a:rPr sz="2200" b="1" dirty="0" err="1">
                <a:solidFill>
                  <a:srgbClr val="7E7E7E"/>
                </a:solidFill>
                <a:latin typeface="微軟正黑體"/>
                <a:cs typeface="微軟正黑體"/>
              </a:rPr>
              <a:t>有</a:t>
            </a:r>
            <a:r>
              <a:rPr sz="2200" b="1" spc="-5" dirty="0" err="1">
                <a:solidFill>
                  <a:srgbClr val="7E7E7E"/>
                </a:solidFill>
                <a:latin typeface="微軟正黑體"/>
                <a:cs typeface="微軟正黑體"/>
              </a:rPr>
              <a:t>該</a:t>
            </a:r>
            <a:r>
              <a:rPr sz="2200" b="1" spc="-10" dirty="0" err="1">
                <a:solidFill>
                  <a:srgbClr val="7E7E7E"/>
                </a:solidFill>
                <a:latin typeface="微軟正黑體"/>
                <a:cs typeface="微軟正黑體"/>
              </a:rPr>
              <a:t>表</a:t>
            </a:r>
            <a:r>
              <a:rPr sz="2200" b="1" dirty="0" err="1">
                <a:solidFill>
                  <a:srgbClr val="7E7E7E"/>
                </a:solidFill>
                <a:latin typeface="微軟正黑體"/>
                <a:cs typeface="微軟正黑體"/>
              </a:rPr>
              <a:t>所列</a:t>
            </a:r>
            <a:r>
              <a:rPr sz="2200" b="1" spc="-15" dirty="0" err="1">
                <a:solidFill>
                  <a:srgbClr val="7E7E7E"/>
                </a:solidFill>
                <a:latin typeface="微軟正黑體"/>
                <a:cs typeface="微軟正黑體"/>
              </a:rPr>
              <a:t>，</a:t>
            </a:r>
            <a:r>
              <a:rPr sz="2200" b="1" dirty="0" err="1" smtClean="0">
                <a:solidFill>
                  <a:srgbClr val="7E7E7E"/>
                </a:solidFill>
                <a:latin typeface="微軟正黑體"/>
                <a:cs typeface="微軟正黑體"/>
              </a:rPr>
              <a:t>且</a:t>
            </a:r>
            <a:r>
              <a:rPr sz="2200" b="1" spc="-5" dirty="0" err="1" smtClean="0">
                <a:solidFill>
                  <a:srgbClr val="7E7E7E"/>
                </a:solidFill>
                <a:latin typeface="微軟正黑體"/>
                <a:cs typeface="微軟正黑體"/>
              </a:rPr>
              <a:t>為</a:t>
            </a:r>
            <a:r>
              <a:rPr sz="2200" b="1" spc="-10" dirty="0" err="1" smtClean="0">
                <a:solidFill>
                  <a:srgbClr val="0000FF"/>
                </a:solidFill>
                <a:latin typeface="微軟正黑體"/>
                <a:cs typeface="微軟正黑體"/>
              </a:rPr>
              <a:t>本</a:t>
            </a:r>
            <a:r>
              <a:rPr sz="2200" b="1" spc="-5" dirty="0" err="1" smtClean="0">
                <a:solidFill>
                  <a:srgbClr val="0000FF"/>
                </a:solidFill>
                <a:latin typeface="微軟正黑體"/>
                <a:cs typeface="微軟正黑體"/>
              </a:rPr>
              <a:t>校</a:t>
            </a:r>
            <a:r>
              <a:rPr lang="zh-TW" altLang="en-US" sz="2200" b="1" spc="-5" dirty="0" smtClean="0">
                <a:solidFill>
                  <a:srgbClr val="0000FF"/>
                </a:solidFill>
                <a:latin typeface="微軟正黑體"/>
                <a:cs typeface="微軟正黑體"/>
              </a:rPr>
              <a:t>餐旅管理</a:t>
            </a:r>
            <a:r>
              <a:rPr lang="zh-TW" altLang="en-US" sz="2200" b="1" dirty="0" smtClean="0">
                <a:solidFill>
                  <a:srgbClr val="7E7E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畢業證</a:t>
            </a:r>
            <a:r>
              <a:rPr lang="zh-TW" altLang="en-US" sz="2200" b="1" spc="-15" dirty="0" smtClean="0">
                <a:solidFill>
                  <a:srgbClr val="7E7E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書</a:t>
            </a:r>
            <a:r>
              <a:rPr lang="zh-TW" altLang="en-US" sz="2200" b="1" dirty="0" smtClean="0">
                <a:solidFill>
                  <a:srgbClr val="7E7E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或雙主修、輔  系之上述證明文</a:t>
            </a:r>
            <a:r>
              <a:rPr lang="zh-TW" altLang="en-US" sz="2200" b="1" spc="-10" dirty="0" smtClean="0">
                <a:solidFill>
                  <a:srgbClr val="7E7E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件</a:t>
            </a:r>
            <a:r>
              <a:rPr lang="zh-TW" altLang="en-US" sz="2200" b="1" dirty="0" smtClean="0">
                <a:solidFill>
                  <a:srgbClr val="7E7E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。</a:t>
            </a:r>
            <a:r>
              <a:rPr sz="2200" b="1" dirty="0" err="1" smtClean="0">
                <a:solidFill>
                  <a:srgbClr val="7E7E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上述證明文件皆可</a:t>
            </a:r>
            <a:r>
              <a:rPr sz="2200" b="1" dirty="0" smtClean="0">
                <a:solidFill>
                  <a:srgbClr val="7E7E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。</a:t>
            </a:r>
            <a:endParaRPr sz="2200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92705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教務處輔系資訊：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aa.npust.edu.tw/Minor/101Minor/101_Minor.html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623146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橢圓 6"/>
          <p:cNvSpPr/>
          <p:nvPr/>
        </p:nvSpPr>
        <p:spPr>
          <a:xfrm>
            <a:off x="3537626" y="6019800"/>
            <a:ext cx="1524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89" y="2551889"/>
            <a:ext cx="636693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89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670"/>
              </a:spcBef>
              <a:tabLst>
                <a:tab pos="448945" algn="l"/>
              </a:tabLst>
            </a:pPr>
            <a:r>
              <a:rPr lang="zh-TW" altLang="en-US" sz="2400" spc="-10" dirty="0">
                <a:solidFill>
                  <a:srgbClr val="9E3611"/>
                </a:solidFill>
                <a:latin typeface="Wingdings"/>
                <a:cs typeface="Wingdings"/>
                <a:hlinkClick r:id="rId2"/>
              </a:rPr>
              <a:t></a:t>
            </a:r>
            <a:r>
              <a:rPr lang="zh-TW" altLang="en-US" sz="2400" spc="-10" dirty="0">
                <a:solidFill>
                  <a:srgbClr val="9E3611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lang="zh-TW" altLang="en-US" sz="2400" spc="-190" dirty="0">
                <a:solidFill>
                  <a:srgbClr val="9E3611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lang="zh-TW" altLang="en-US" sz="2800" b="1" u="heavy" spc="-2020" dirty="0">
                <a:solidFill>
                  <a:srgbClr val="CC9900"/>
                </a:solidFill>
                <a:latin typeface="微軟正黑體"/>
                <a:cs typeface="微軟正黑體"/>
                <a:hlinkClick r:id="rId2"/>
              </a:rPr>
              <a:t>輔</a:t>
            </a:r>
            <a:r>
              <a:rPr lang="zh-TW" altLang="en-US" sz="2800" u="heavy" spc="-5" dirty="0">
                <a:solidFill>
                  <a:srgbClr val="CC9900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lang="zh-TW" altLang="en-US" sz="2800" dirty="0">
                <a:solidFill>
                  <a:srgbClr val="CC9900"/>
                </a:solidFill>
                <a:latin typeface="Times New Roman"/>
                <a:cs typeface="Times New Roman"/>
                <a:hlinkClick r:id="rId2"/>
              </a:rPr>
              <a:t>	</a:t>
            </a:r>
            <a:r>
              <a:rPr lang="zh-TW" altLang="en-US" sz="2800" b="1" u="heavy" spc="-20" dirty="0">
                <a:solidFill>
                  <a:srgbClr val="CC9900"/>
                </a:solidFill>
                <a:latin typeface="微軟正黑體"/>
                <a:cs typeface="微軟正黑體"/>
                <a:hlinkClick r:id="rId2"/>
              </a:rPr>
              <a:t>系證明文件下載</a:t>
            </a:r>
            <a:r>
              <a:rPr lang="zh-TW" altLang="en-US" sz="2800" u="heavy" spc="-505" dirty="0">
                <a:solidFill>
                  <a:srgbClr val="CC9900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lang="zh-TW" altLang="en-US" sz="2800" spc="-20" dirty="0">
                <a:latin typeface="微軟正黑體"/>
                <a:cs typeface="微軟正黑體"/>
              </a:rPr>
              <a:t>（師培中心網站</a:t>
            </a:r>
            <a:r>
              <a:rPr lang="zh-TW" altLang="en-US" sz="2800" spc="-15" dirty="0">
                <a:latin typeface="微軟正黑體"/>
                <a:cs typeface="微軟正黑體"/>
              </a:rPr>
              <a:t>→檔案</a:t>
            </a:r>
            <a:r>
              <a:rPr lang="zh-TW" altLang="en-US" sz="2800" spc="-20" dirty="0">
                <a:latin typeface="微軟正黑體"/>
                <a:cs typeface="微軟正黑體"/>
              </a:rPr>
              <a:t>下載→輔系表單下載）。</a:t>
            </a:r>
            <a:endParaRPr lang="zh-TW" altLang="en-US" sz="2800" dirty="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448945" algn="l"/>
              </a:tabLst>
            </a:pPr>
            <a:r>
              <a:rPr lang="zh-TW" altLang="en-US" sz="2400" spc="-10" dirty="0">
                <a:solidFill>
                  <a:srgbClr val="9E3611"/>
                </a:solidFill>
                <a:latin typeface="Wingdings"/>
                <a:cs typeface="Wingdings"/>
                <a:hlinkClick r:id="rId3"/>
              </a:rPr>
              <a:t></a:t>
            </a:r>
            <a:r>
              <a:rPr lang="zh-TW" altLang="en-US" sz="2400" spc="-10" dirty="0">
                <a:solidFill>
                  <a:srgbClr val="9E3611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lang="zh-TW" altLang="en-US" sz="2400" spc="-190" dirty="0">
                <a:solidFill>
                  <a:srgbClr val="9E3611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lang="zh-TW" altLang="en-US" sz="2800" b="1" u="heavy" spc="-2020" dirty="0">
                <a:solidFill>
                  <a:srgbClr val="CC9900"/>
                </a:solidFill>
                <a:latin typeface="微軟正黑體"/>
                <a:cs typeface="微軟正黑體"/>
                <a:hlinkClick r:id="rId3"/>
              </a:rPr>
              <a:t>附</a:t>
            </a:r>
            <a:r>
              <a:rPr lang="zh-TW" altLang="en-US" sz="2800" u="heavy" spc="-5" dirty="0">
                <a:solidFill>
                  <a:srgbClr val="CC9900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lang="zh-TW" altLang="en-US" sz="2800" dirty="0">
                <a:solidFill>
                  <a:srgbClr val="CC9900"/>
                </a:solidFill>
                <a:latin typeface="Times New Roman"/>
                <a:cs typeface="Times New Roman"/>
                <a:hlinkClick r:id="rId3"/>
              </a:rPr>
              <a:t>	</a:t>
            </a:r>
            <a:r>
              <a:rPr lang="zh-TW" altLang="en-US" sz="2800" b="1" u="heavy" spc="-20" dirty="0">
                <a:solidFill>
                  <a:srgbClr val="CC9900"/>
                </a:solidFill>
                <a:latin typeface="微軟正黑體"/>
                <a:cs typeface="微軟正黑體"/>
                <a:hlinkClick r:id="rId3"/>
              </a:rPr>
              <a:t>件</a:t>
            </a:r>
            <a:r>
              <a:rPr lang="en-US" altLang="zh-TW" sz="2800" b="1" u="heavy" spc="-15" dirty="0">
                <a:solidFill>
                  <a:srgbClr val="CC9900"/>
                </a:solidFill>
                <a:latin typeface="微軟正黑體"/>
                <a:cs typeface="微軟正黑體"/>
                <a:hlinkClick r:id="rId3"/>
              </a:rPr>
              <a:t>-10</a:t>
            </a:r>
            <a:r>
              <a:rPr lang="en-US" altLang="zh-TW" sz="2800" b="1" u="heavy" spc="-25" dirty="0">
                <a:solidFill>
                  <a:srgbClr val="CC9900"/>
                </a:solidFill>
                <a:latin typeface="微軟正黑體"/>
                <a:cs typeface="微軟正黑體"/>
                <a:hlinkClick r:id="rId3"/>
              </a:rPr>
              <a:t>8</a:t>
            </a:r>
            <a:r>
              <a:rPr lang="en-US" altLang="zh-TW" sz="2800" b="1" u="heavy" spc="-15" dirty="0">
                <a:solidFill>
                  <a:srgbClr val="CC9900"/>
                </a:solidFill>
                <a:latin typeface="微軟正黑體"/>
                <a:cs typeface="微軟正黑體"/>
                <a:hlinkClick r:id="rId3"/>
              </a:rPr>
              <a:t>.12.10</a:t>
            </a:r>
            <a:r>
              <a:rPr lang="zh-TW" altLang="en-US" sz="2800" u="heavy" spc="-10" dirty="0">
                <a:solidFill>
                  <a:srgbClr val="CC9900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lang="zh-TW" altLang="en-US" sz="2800" b="1" u="heavy" spc="-20" dirty="0">
                <a:solidFill>
                  <a:srgbClr val="CC9900"/>
                </a:solidFill>
                <a:latin typeface="微軟正黑體"/>
                <a:cs typeface="微軟正黑體"/>
                <a:hlinkClick r:id="rId3"/>
              </a:rPr>
              <a:t>教育部臺教師（二）字第</a:t>
            </a:r>
            <a:r>
              <a:rPr lang="en-US" altLang="zh-TW" sz="2800" b="1" u="heavy" spc="-20" dirty="0">
                <a:solidFill>
                  <a:srgbClr val="CC9900"/>
                </a:solidFill>
                <a:latin typeface="微軟正黑體"/>
                <a:cs typeface="微軟正黑體"/>
                <a:hlinkClick r:id="rId3"/>
              </a:rPr>
              <a:t>1080150142</a:t>
            </a:r>
            <a:r>
              <a:rPr lang="zh-TW" altLang="en-US" sz="2800" b="1" u="heavy" spc="-20" dirty="0">
                <a:solidFill>
                  <a:srgbClr val="CC9900"/>
                </a:solidFill>
                <a:latin typeface="微軟正黑體"/>
                <a:cs typeface="微軟正黑體"/>
                <a:hlinkClick r:id="rId3"/>
              </a:rPr>
              <a:t>號函。</a:t>
            </a:r>
            <a:r>
              <a:rPr lang="zh-TW" altLang="en-US" sz="2800" u="heavy" spc="-35" dirty="0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endParaRPr lang="zh-TW" altLang="en-US" sz="2800" dirty="0">
              <a:latin typeface="Times New Roman"/>
              <a:cs typeface="Times New Roman"/>
            </a:endParaRPr>
          </a:p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7162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 5"/>
          <p:cNvSpPr/>
          <p:nvPr/>
        </p:nvSpPr>
        <p:spPr>
          <a:xfrm>
            <a:off x="3390900" y="4724400"/>
            <a:ext cx="2514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5638800" y="2438400"/>
            <a:ext cx="3657600" cy="228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89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881" y="5260085"/>
            <a:ext cx="1705356" cy="1456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77605" y="3161029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4089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1232" y="1633070"/>
            <a:ext cx="9627235" cy="2357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99600"/>
              </a:lnSpc>
            </a:pPr>
            <a:r>
              <a:rPr sz="5400" b="1" dirty="0">
                <a:latin typeface="微軟正黑體"/>
                <a:cs typeface="微軟正黑體"/>
              </a:rPr>
              <a:t>申請人向學校「提出申請修畢師 </a:t>
            </a:r>
            <a:r>
              <a:rPr sz="5400" b="1" spc="-5" dirty="0">
                <a:latin typeface="微軟正黑體"/>
                <a:cs typeface="微軟正黑體"/>
              </a:rPr>
              <a:t>資職前教育證明</a:t>
            </a:r>
            <a:r>
              <a:rPr sz="5400" b="1" dirty="0">
                <a:latin typeface="微軟正黑體"/>
                <a:cs typeface="微軟正黑體"/>
              </a:rPr>
              <a:t>書</a:t>
            </a:r>
            <a:r>
              <a:rPr sz="5400" b="1" spc="-5" dirty="0">
                <a:latin typeface="微軟正黑體"/>
                <a:cs typeface="微軟正黑體"/>
              </a:rPr>
              <a:t>」時，</a:t>
            </a:r>
            <a:r>
              <a:rPr sz="5400" b="1" spc="-5" dirty="0">
                <a:solidFill>
                  <a:srgbClr val="0000FF"/>
                </a:solidFill>
                <a:latin typeface="微軟正黑體"/>
                <a:cs typeface="微軟正黑體"/>
              </a:rPr>
              <a:t>僅採認 </a:t>
            </a:r>
            <a:r>
              <a:rPr sz="5400" u="heavy" dirty="0">
                <a:solidFill>
                  <a:srgbClr val="0000FF"/>
                </a:solidFill>
                <a:latin typeface="Rockwell Condensed"/>
                <a:cs typeface="Rockwell Condensed"/>
              </a:rPr>
              <a:t>10</a:t>
            </a:r>
            <a:r>
              <a:rPr sz="5400" b="1" u="heavy" dirty="0">
                <a:solidFill>
                  <a:srgbClr val="0000FF"/>
                </a:solidFill>
                <a:latin typeface="微軟正黑體"/>
                <a:cs typeface="微軟正黑體"/>
              </a:rPr>
              <a:t>年內之課</a:t>
            </a:r>
            <a:r>
              <a:rPr sz="5400" b="1" u="heavy" spc="-5" dirty="0">
                <a:solidFill>
                  <a:srgbClr val="0000FF"/>
                </a:solidFill>
                <a:latin typeface="微軟正黑體"/>
                <a:cs typeface="微軟正黑體"/>
              </a:rPr>
              <a:t>程</a:t>
            </a:r>
            <a:r>
              <a:rPr sz="5400" b="1" u="heavy" dirty="0">
                <a:solidFill>
                  <a:srgbClr val="0000FF"/>
                </a:solidFill>
                <a:latin typeface="微軟正黑體"/>
                <a:cs typeface="微軟正黑體"/>
              </a:rPr>
              <a:t>版本</a:t>
            </a:r>
            <a:r>
              <a:rPr sz="5400" u="heavy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sz="5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50656" y="5908662"/>
            <a:ext cx="2540635" cy="0"/>
          </a:xfrm>
          <a:custGeom>
            <a:avLst/>
            <a:gdLst/>
            <a:ahLst/>
            <a:cxnLst/>
            <a:rect l="l" t="t" r="r" b="b"/>
            <a:pathLst>
              <a:path w="2540634">
                <a:moveTo>
                  <a:pt x="0" y="0"/>
                </a:moveTo>
                <a:lnTo>
                  <a:pt x="2540508" y="0"/>
                </a:lnTo>
              </a:path>
            </a:pathLst>
          </a:custGeom>
          <a:ln w="1574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44909" y="5908662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3746" y="0"/>
                </a:lnTo>
              </a:path>
            </a:pathLst>
          </a:custGeom>
          <a:ln w="1574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8064" y="651826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5999" y="0"/>
                </a:lnTo>
              </a:path>
            </a:pathLst>
          </a:custGeom>
          <a:ln w="15748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08125" y="4440954"/>
            <a:ext cx="10692765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240" indent="-1018540">
              <a:lnSpc>
                <a:spcPct val="100000"/>
              </a:lnSpc>
            </a:pPr>
            <a:r>
              <a:rPr sz="2000" spc="-20" dirty="0">
                <a:latin typeface="微軟正黑體"/>
                <a:cs typeface="微軟正黑體"/>
              </a:rPr>
              <a:t>※ </a:t>
            </a:r>
            <a:r>
              <a:rPr sz="2000" u="heavy" spc="-505" dirty="0">
                <a:solidFill>
                  <a:srgbClr val="CC9900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000" u="heavy" spc="-15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附</a:t>
            </a:r>
            <a:r>
              <a:rPr sz="2000" u="heavy" spc="-20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件</a:t>
            </a:r>
            <a:r>
              <a:rPr sz="2000" u="heavy" spc="-15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-1</a:t>
            </a:r>
            <a:r>
              <a:rPr sz="2000" u="heavy" spc="-10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0</a:t>
            </a:r>
            <a:r>
              <a:rPr sz="2000" u="heavy" spc="-15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8</a:t>
            </a:r>
            <a:r>
              <a:rPr sz="2000" u="heavy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.</a:t>
            </a:r>
            <a:r>
              <a:rPr sz="2000" u="heavy" spc="-15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10.23</a:t>
            </a:r>
            <a:r>
              <a:rPr sz="2000" u="heavy" dirty="0">
                <a:solidFill>
                  <a:srgbClr val="CC9900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000" u="heavy" spc="-20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教</a:t>
            </a:r>
            <a:r>
              <a:rPr sz="2000" u="heavy" spc="-505" dirty="0">
                <a:solidFill>
                  <a:srgbClr val="CC9900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000" u="heavy" spc="-20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育</a:t>
            </a:r>
            <a:r>
              <a:rPr sz="2000" u="heavy" spc="-505" dirty="0">
                <a:solidFill>
                  <a:srgbClr val="CC9900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000" u="heavy" spc="-20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部臺教</a:t>
            </a:r>
            <a:r>
              <a:rPr sz="2000" u="heavy" spc="-505" dirty="0">
                <a:solidFill>
                  <a:srgbClr val="CC9900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000" u="heavy" spc="-20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師（二</a:t>
            </a:r>
            <a:r>
              <a:rPr sz="2000" u="heavy" spc="-505" dirty="0">
                <a:solidFill>
                  <a:srgbClr val="CC9900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000" u="heavy" spc="-20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）字第</a:t>
            </a:r>
            <a:r>
              <a:rPr sz="2000" u="heavy" spc="-490" dirty="0">
                <a:solidFill>
                  <a:srgbClr val="CC9900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000" u="heavy" spc="-15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10</a:t>
            </a:r>
            <a:r>
              <a:rPr sz="2000" u="heavy" spc="-10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8</a:t>
            </a:r>
            <a:r>
              <a:rPr sz="2000" u="heavy" spc="-15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0</a:t>
            </a:r>
            <a:r>
              <a:rPr sz="2000" u="heavy" spc="-10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1</a:t>
            </a:r>
            <a:r>
              <a:rPr sz="2000" u="heavy" spc="-15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41</a:t>
            </a:r>
            <a:r>
              <a:rPr sz="2000" u="heavy" spc="-10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2</a:t>
            </a:r>
            <a:r>
              <a:rPr sz="2000" u="heavy" spc="-5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8</a:t>
            </a:r>
            <a:r>
              <a:rPr sz="2000" u="heavy" spc="-20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號函（</a:t>
            </a:r>
            <a:r>
              <a:rPr sz="2000" u="heavy" spc="-500" dirty="0">
                <a:solidFill>
                  <a:srgbClr val="CC9900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000" u="heavy" spc="-360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P</a:t>
            </a:r>
            <a:r>
              <a:rPr sz="2000" u="heavy" spc="-10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.</a:t>
            </a:r>
            <a:r>
              <a:rPr sz="2000" u="heavy" spc="-15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8</a:t>
            </a:r>
            <a:r>
              <a:rPr sz="2000" u="heavy" spc="-20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頁</a:t>
            </a:r>
            <a:r>
              <a:rPr sz="2000" u="heavy" spc="-505" dirty="0">
                <a:solidFill>
                  <a:srgbClr val="CC9900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000" u="heavy" spc="-20" dirty="0">
                <a:solidFill>
                  <a:srgbClr val="CC9900"/>
                </a:solidFill>
                <a:latin typeface="微軟正黑體"/>
                <a:cs typeface="微軟正黑體"/>
                <a:hlinkClick r:id="rId4"/>
              </a:rPr>
              <a:t>）。</a:t>
            </a:r>
            <a:r>
              <a:rPr sz="2000" u="heavy" spc="-30" dirty="0">
                <a:solidFill>
                  <a:srgbClr val="CC9900"/>
                </a:solidFill>
                <a:latin typeface="Times New Roman"/>
                <a:cs typeface="Times New Roman"/>
              </a:rPr>
              <a:t> 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031240">
              <a:lnSpc>
                <a:spcPct val="100000"/>
              </a:lnSpc>
            </a:pPr>
            <a:r>
              <a:rPr sz="2000" spc="-5" dirty="0">
                <a:solidFill>
                  <a:srgbClr val="0000FF"/>
                </a:solidFill>
                <a:latin typeface="微軟正黑體"/>
                <a:cs typeface="微軟正黑體"/>
              </a:rPr>
              <a:t>已修畢師資職</a:t>
            </a:r>
            <a:r>
              <a:rPr sz="2000" dirty="0">
                <a:solidFill>
                  <a:srgbClr val="0000FF"/>
                </a:solidFill>
                <a:latin typeface="微軟正黑體"/>
                <a:cs typeface="微軟正黑體"/>
              </a:rPr>
              <a:t>前</a:t>
            </a:r>
            <a:r>
              <a:rPr sz="2000" spc="-5" dirty="0">
                <a:solidFill>
                  <a:srgbClr val="0000FF"/>
                </a:solidFill>
                <a:latin typeface="微軟正黑體"/>
                <a:cs typeface="微軟正黑體"/>
              </a:rPr>
              <a:t>教育</a:t>
            </a:r>
            <a:r>
              <a:rPr sz="2000" dirty="0">
                <a:solidFill>
                  <a:srgbClr val="0000FF"/>
                </a:solidFill>
                <a:latin typeface="微軟正黑體"/>
                <a:cs typeface="微軟正黑體"/>
              </a:rPr>
              <a:t>課程</a:t>
            </a:r>
            <a:r>
              <a:rPr sz="2000" spc="-10" dirty="0">
                <a:solidFill>
                  <a:srgbClr val="0000FF"/>
                </a:solidFill>
                <a:latin typeface="微軟正黑體"/>
                <a:cs typeface="微軟正黑體"/>
              </a:rPr>
              <a:t>，</a:t>
            </a:r>
            <a:r>
              <a:rPr sz="2000" dirty="0">
                <a:solidFill>
                  <a:srgbClr val="0000FF"/>
                </a:solidFill>
                <a:latin typeface="微軟正黑體"/>
                <a:cs typeface="微軟正黑體"/>
              </a:rPr>
              <a:t>且畢</a:t>
            </a:r>
            <a:r>
              <a:rPr sz="2000" spc="-10" dirty="0">
                <a:solidFill>
                  <a:srgbClr val="0000FF"/>
                </a:solidFill>
                <a:latin typeface="微軟正黑體"/>
                <a:cs typeface="微軟正黑體"/>
              </a:rPr>
              <a:t>業</a:t>
            </a:r>
            <a:r>
              <a:rPr sz="2000" dirty="0">
                <a:solidFill>
                  <a:srgbClr val="0000FF"/>
                </a:solidFill>
                <a:latin typeface="微軟正黑體"/>
                <a:cs typeface="微軟正黑體"/>
              </a:rPr>
              <a:t>於該專門課程（當時修習科目一覽表右上角公文字號</a:t>
            </a:r>
            <a:endParaRPr sz="2000" dirty="0">
              <a:latin typeface="微軟正黑體"/>
              <a:cs typeface="微軟正黑體"/>
            </a:endParaRPr>
          </a:p>
          <a:p>
            <a:pPr marL="1031240">
              <a:lnSpc>
                <a:spcPct val="100000"/>
              </a:lnSpc>
            </a:pPr>
            <a:r>
              <a:rPr sz="2000" spc="-20" dirty="0">
                <a:solidFill>
                  <a:srgbClr val="0000FF"/>
                </a:solidFill>
                <a:latin typeface="微軟正黑體"/>
                <a:cs typeface="微軟正黑體"/>
              </a:rPr>
              <a:t>年度為：</a:t>
            </a:r>
            <a:r>
              <a:rPr sz="2000" spc="-15" dirty="0">
                <a:solidFill>
                  <a:srgbClr val="0000FF"/>
                </a:solidFill>
                <a:latin typeface="微軟正黑體"/>
                <a:cs typeface="微軟正黑體"/>
              </a:rPr>
              <a:t>91</a:t>
            </a:r>
            <a:r>
              <a:rPr sz="2000" spc="-20" dirty="0">
                <a:solidFill>
                  <a:srgbClr val="0000FF"/>
                </a:solidFill>
                <a:latin typeface="微軟正黑體"/>
                <a:cs typeface="微軟正黑體"/>
              </a:rPr>
              <a:t>、</a:t>
            </a:r>
            <a:r>
              <a:rPr sz="2000" spc="-15" dirty="0">
                <a:solidFill>
                  <a:srgbClr val="0000FF"/>
                </a:solidFill>
                <a:latin typeface="微軟正黑體"/>
                <a:cs typeface="微軟正黑體"/>
              </a:rPr>
              <a:t>93、</a:t>
            </a:r>
            <a:r>
              <a:rPr sz="2000" spc="-10" dirty="0">
                <a:solidFill>
                  <a:srgbClr val="0000FF"/>
                </a:solidFill>
                <a:latin typeface="微軟正黑體"/>
                <a:cs typeface="微軟正黑體"/>
              </a:rPr>
              <a:t>9</a:t>
            </a:r>
            <a:r>
              <a:rPr sz="2000" spc="-15" dirty="0">
                <a:solidFill>
                  <a:srgbClr val="0000FF"/>
                </a:solidFill>
                <a:latin typeface="微軟正黑體"/>
                <a:cs typeface="微軟正黑體"/>
              </a:rPr>
              <a:t>7、9</a:t>
            </a:r>
            <a:r>
              <a:rPr sz="2000" spc="-10" dirty="0">
                <a:solidFill>
                  <a:srgbClr val="0000FF"/>
                </a:solidFill>
                <a:latin typeface="微軟正黑體"/>
                <a:cs typeface="微軟正黑體"/>
              </a:rPr>
              <a:t>8</a:t>
            </a:r>
            <a:r>
              <a:rPr sz="2000" spc="-20" dirty="0">
                <a:solidFill>
                  <a:srgbClr val="0000FF"/>
                </a:solidFill>
                <a:latin typeface="微軟正黑體"/>
                <a:cs typeface="微軟正黑體"/>
              </a:rPr>
              <a:t>年）</a:t>
            </a:r>
            <a:r>
              <a:rPr sz="2000" spc="-20" dirty="0" smtClean="0">
                <a:solidFill>
                  <a:srgbClr val="0000FF"/>
                </a:solidFill>
                <a:latin typeface="微軟正黑體"/>
                <a:cs typeface="微軟正黑體"/>
              </a:rPr>
              <a:t>制師資生</a:t>
            </a:r>
            <a:r>
              <a:rPr sz="2000" spc="-20" dirty="0">
                <a:solidFill>
                  <a:srgbClr val="0000FF"/>
                </a:solidFill>
                <a:latin typeface="微軟正黑體"/>
                <a:cs typeface="微軟正黑體"/>
              </a:rPr>
              <a:t>，</a:t>
            </a:r>
            <a:r>
              <a:rPr sz="2000" spc="-20" dirty="0" smtClean="0">
                <a:solidFill>
                  <a:srgbClr val="0000FF"/>
                </a:solidFill>
                <a:latin typeface="微軟正黑體"/>
                <a:cs typeface="微軟正黑體"/>
              </a:rPr>
              <a:t>目前仍</a:t>
            </a:r>
            <a:r>
              <a:rPr sz="2000" b="1" spc="-20" dirty="0" smtClean="0">
                <a:solidFill>
                  <a:srgbClr val="C00000"/>
                </a:solidFill>
                <a:latin typeface="微軟正黑體"/>
                <a:cs typeface="微軟正黑體"/>
              </a:rPr>
              <a:t>尚未申請半年教育實</a:t>
            </a:r>
            <a:r>
              <a:rPr sz="2000" b="1" spc="-10" dirty="0" smtClean="0">
                <a:solidFill>
                  <a:srgbClr val="C00000"/>
                </a:solidFill>
                <a:latin typeface="微軟正黑體"/>
                <a:cs typeface="微軟正黑體"/>
              </a:rPr>
              <a:t>習</a:t>
            </a:r>
            <a:r>
              <a:rPr sz="2000" spc="-20" dirty="0" smtClean="0">
                <a:solidFill>
                  <a:srgbClr val="0000FF"/>
                </a:solidFill>
                <a:latin typeface="微軟正黑體"/>
                <a:cs typeface="微軟正黑體"/>
              </a:rPr>
              <a:t>或</a:t>
            </a:r>
            <a:r>
              <a:rPr sz="2000" b="1" spc="-20" dirty="0" smtClean="0">
                <a:solidFill>
                  <a:srgbClr val="C00000"/>
                </a:solidFill>
                <a:latin typeface="微軟正黑體"/>
                <a:cs typeface="微軟正黑體"/>
              </a:rPr>
              <a:t>未</a:t>
            </a:r>
            <a:r>
              <a:rPr sz="2000" u="heavy" spc="-50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20" dirty="0">
                <a:solidFill>
                  <a:srgbClr val="C00000"/>
                </a:solidFill>
                <a:latin typeface="微軟正黑體"/>
                <a:cs typeface="微軟正黑體"/>
              </a:rPr>
              <a:t>申請修畢師資職前教育證明書</a:t>
            </a:r>
            <a:r>
              <a:rPr sz="2000" u="heavy" spc="-5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00FF"/>
                </a:solidFill>
                <a:latin typeface="微軟正黑體"/>
                <a:cs typeface="微軟正黑體"/>
              </a:rPr>
              <a:t>者，請於</a:t>
            </a:r>
            <a:r>
              <a:rPr sz="2000" b="1" spc="-20" dirty="0">
                <a:solidFill>
                  <a:srgbClr val="FF0000"/>
                </a:solidFill>
                <a:latin typeface="微軟正黑體"/>
                <a:cs typeface="微軟正黑體"/>
              </a:rPr>
              <a:t>109學年度前</a:t>
            </a:r>
            <a:r>
              <a:rPr sz="2000" u="heavy" spc="-5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u="heavy" spc="-20" dirty="0">
                <a:solidFill>
                  <a:srgbClr val="0000FF"/>
                </a:solidFill>
                <a:latin typeface="微軟正黑體"/>
                <a:cs typeface="微軟正黑體"/>
              </a:rPr>
              <a:t>備妥</a:t>
            </a:r>
            <a:r>
              <a:rPr sz="2000" u="heavy" spc="-5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u="heavy" spc="-20" dirty="0" err="1">
                <a:solidFill>
                  <a:srgbClr val="0000FF"/>
                </a:solidFill>
                <a:latin typeface="微軟正黑體"/>
                <a:cs typeface="微軟正黑體"/>
              </a:rPr>
              <a:t>資料</a:t>
            </a:r>
            <a:r>
              <a:rPr sz="2000" u="heavy" spc="-5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20" dirty="0" err="1" smtClean="0">
                <a:solidFill>
                  <a:srgbClr val="0000FF"/>
                </a:solidFill>
                <a:latin typeface="微軟正黑體"/>
                <a:cs typeface="微軟正黑體"/>
              </a:rPr>
              <a:t>申辦證書</a:t>
            </a:r>
            <a:r>
              <a:rPr sz="2000" spc="-20" dirty="0" err="1">
                <a:solidFill>
                  <a:srgbClr val="0000FF"/>
                </a:solidFill>
                <a:latin typeface="微軟正黑體"/>
                <a:cs typeface="微軟正黑體"/>
              </a:rPr>
              <a:t>，以避免</a:t>
            </a:r>
            <a:r>
              <a:rPr sz="2000" spc="-20" dirty="0">
                <a:solidFill>
                  <a:srgbClr val="0000FF"/>
                </a:solidFill>
                <a:latin typeface="微軟正黑體"/>
                <a:cs typeface="微軟正黑體"/>
              </a:rPr>
              <a:t> 上述無法採認之情形發生。（</a:t>
            </a:r>
            <a:r>
              <a:rPr sz="2000" b="1" spc="-20" dirty="0">
                <a:solidFill>
                  <a:srgbClr val="CC9900"/>
                </a:solidFill>
                <a:latin typeface="微軟正黑體"/>
                <a:cs typeface="微軟正黑體"/>
                <a:hlinkClick r:id="rId5"/>
              </a:rPr>
              <a:t>修畢證書申請表下</a:t>
            </a:r>
            <a:r>
              <a:rPr sz="2000" b="1" spc="-10" dirty="0">
                <a:solidFill>
                  <a:srgbClr val="CC9900"/>
                </a:solidFill>
                <a:latin typeface="微軟正黑體"/>
                <a:cs typeface="微軟正黑體"/>
                <a:hlinkClick r:id="rId5"/>
              </a:rPr>
              <a:t>載</a:t>
            </a:r>
            <a:r>
              <a:rPr sz="2000" spc="-20" dirty="0">
                <a:solidFill>
                  <a:srgbClr val="0000FF"/>
                </a:solidFill>
                <a:latin typeface="微軟正黑體"/>
                <a:cs typeface="微軟正黑體"/>
              </a:rPr>
              <a:t>）</a:t>
            </a:r>
            <a:endParaRPr sz="2000" dirty="0">
              <a:latin typeface="微軟正黑體"/>
              <a:cs typeface="微軟正黑體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26109" y="774446"/>
            <a:ext cx="10972800" cy="8878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630"/>
              </a:lnSpc>
            </a:pPr>
            <a:r>
              <a:rPr spc="855" dirty="0">
                <a:solidFill>
                  <a:schemeClr val="accent6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MS Gothic"/>
              </a:rPr>
              <a:t>10</a:t>
            </a:r>
            <a:r>
              <a:rPr spc="850" dirty="0">
                <a:solidFill>
                  <a:schemeClr val="accent6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MS Gothic"/>
              </a:rPr>
              <a:t>9</a:t>
            </a:r>
            <a:r>
              <a:rPr spc="-5" dirty="0">
                <a:solidFill>
                  <a:schemeClr val="accent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學年度起</a:t>
            </a:r>
          </a:p>
        </p:txBody>
      </p:sp>
      <p:sp>
        <p:nvSpPr>
          <p:cNvPr id="11" name="object 11"/>
          <p:cNvSpPr/>
          <p:nvPr/>
        </p:nvSpPr>
        <p:spPr>
          <a:xfrm>
            <a:off x="91132" y="5393347"/>
            <a:ext cx="1786726" cy="10592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689</TotalTime>
  <Words>253</Words>
  <Application>Microsoft Office PowerPoint</Application>
  <PresentationFormat>自訂</PresentationFormat>
  <Paragraphs>35</Paragraphs>
  <Slides>8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流線</vt:lpstr>
      <vt:lpstr>國立屏東科技大學  師資培育中心</vt:lpstr>
      <vt:lpstr>108學年度師資職前教育專業課程</vt:lpstr>
      <vt:lpstr>108學年任教專門課程學分表及採認單</vt:lpstr>
      <vt:lpstr>PowerPoint 簡報</vt:lpstr>
      <vt:lpstr>108學年度取得師資生資格者：</vt:lpstr>
      <vt:lpstr>教務處輔系資訊：</vt:lpstr>
      <vt:lpstr>PowerPoint 簡報</vt:lpstr>
      <vt:lpstr>109學年度起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修習專門課程皆需具備該科培育系所證明文件</dc:title>
  <dc:creator>USER</dc:creator>
  <cp:lastModifiedBy>人文暨社會科學院師資培育中心劉宏慈</cp:lastModifiedBy>
  <cp:revision>16</cp:revision>
  <dcterms:created xsi:type="dcterms:W3CDTF">2019-12-19T09:06:21Z</dcterms:created>
  <dcterms:modified xsi:type="dcterms:W3CDTF">2020-03-25T03:24:24Z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2019-12-18T00:00:00Z</vt:filetime>
  </property>
  <property fmtid="{D5CDD505-2E9C-101B-9397-08002B2CF9AE}" pid="3" name="LastSaved">
    <vt:filetime>2019-12-19T00:00:00Z</vt:filetime>
  </property>
</Properties>
</file>